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76" r:id="rId4"/>
    <p:sldId id="257" r:id="rId5"/>
    <p:sldId id="263" r:id="rId6"/>
    <p:sldId id="258" r:id="rId7"/>
    <p:sldId id="259" r:id="rId8"/>
    <p:sldId id="261" r:id="rId9"/>
    <p:sldId id="260" r:id="rId10"/>
    <p:sldId id="262" r:id="rId11"/>
    <p:sldId id="264" r:id="rId12"/>
    <p:sldId id="265" r:id="rId13"/>
    <p:sldId id="266" r:id="rId14"/>
    <p:sldId id="268" r:id="rId15"/>
    <p:sldId id="269" r:id="rId16"/>
    <p:sldId id="267" r:id="rId17"/>
    <p:sldId id="270" r:id="rId18"/>
    <p:sldId id="271" r:id="rId19"/>
    <p:sldId id="272" r:id="rId20"/>
    <p:sldId id="273" r:id="rId21"/>
    <p:sldId id="274" r:id="rId22"/>
    <p:sldId id="275" r:id="rId23"/>
    <p:sldId id="277" r:id="rId24"/>
    <p:sldId id="289" r:id="rId25"/>
    <p:sldId id="288" r:id="rId26"/>
    <p:sldId id="280" r:id="rId27"/>
    <p:sldId id="281" r:id="rId28"/>
    <p:sldId id="282" r:id="rId29"/>
    <p:sldId id="283" r:id="rId30"/>
    <p:sldId id="284" r:id="rId31"/>
    <p:sldId id="286" r:id="rId32"/>
    <p:sldId id="285"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5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3630288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32165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6137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657703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77644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253789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3086904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3905741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2165162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9EDF2-7BF0-4887-8F5E-DF5A1EDFF923}" type="datetimeFigureOut">
              <a:rPr lang="en-IN" smtClean="0"/>
              <a:t>31-07-2020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1477282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B9EDF2-7BF0-4887-8F5E-DF5A1EDFF923}" type="datetimeFigureOut">
              <a:rPr lang="en-IN" smtClean="0"/>
              <a:t>31-07-2020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170996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B9EDF2-7BF0-4887-8F5E-DF5A1EDFF923}" type="datetimeFigureOut">
              <a:rPr lang="en-IN" smtClean="0"/>
              <a:t>31-07-2020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1326960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B9EDF2-7BF0-4887-8F5E-DF5A1EDFF923}" type="datetimeFigureOut">
              <a:rPr lang="en-IN" smtClean="0"/>
              <a:t>31-07-2020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1618813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9EDF2-7BF0-4887-8F5E-DF5A1EDFF923}" type="datetimeFigureOut">
              <a:rPr lang="en-IN" smtClean="0"/>
              <a:t>31-07-2020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2010557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9EDF2-7BF0-4887-8F5E-DF5A1EDFF923}" type="datetimeFigureOut">
              <a:rPr lang="en-IN" smtClean="0"/>
              <a:t>31-07-2020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108424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9EDF2-7BF0-4887-8F5E-DF5A1EDFF923}" type="datetimeFigureOut">
              <a:rPr lang="en-IN" smtClean="0"/>
              <a:t>31-07-2020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AF72362-4828-4A5A-855F-5C45975B9362}" type="slidenum">
              <a:rPr lang="en-IN" smtClean="0"/>
              <a:t>‹#›</a:t>
            </a:fld>
            <a:endParaRPr lang="en-IN"/>
          </a:p>
        </p:txBody>
      </p:sp>
    </p:spTree>
    <p:extLst>
      <p:ext uri="{BB962C8B-B14F-4D97-AF65-F5344CB8AC3E}">
        <p14:creationId xmlns:p14="http://schemas.microsoft.com/office/powerpoint/2010/main" val="292462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FB9EDF2-7BF0-4887-8F5E-DF5A1EDFF923}" type="datetimeFigureOut">
              <a:rPr lang="en-IN" smtClean="0"/>
              <a:t>31-07-2020</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AF72362-4828-4A5A-855F-5C45975B9362}" type="slidenum">
              <a:rPr lang="en-IN" smtClean="0"/>
              <a:t>‹#›</a:t>
            </a:fld>
            <a:endParaRPr lang="en-IN"/>
          </a:p>
        </p:txBody>
      </p:sp>
    </p:spTree>
    <p:extLst>
      <p:ext uri="{BB962C8B-B14F-4D97-AF65-F5344CB8AC3E}">
        <p14:creationId xmlns:p14="http://schemas.microsoft.com/office/powerpoint/2010/main" val="2155057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amaraj_nimh@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388962"/>
            <a:ext cx="7766936" cy="2661874"/>
          </a:xfrm>
        </p:spPr>
        <p:txBody>
          <a:bodyPr/>
          <a:lstStyle/>
          <a:p>
            <a:r>
              <a:rPr lang="en-IN" dirty="0" smtClean="0">
                <a:latin typeface="Times New Roman" panose="02020603050405020304" pitchFamily="18" charset="0"/>
                <a:cs typeface="Times New Roman" panose="02020603050405020304" pitchFamily="18" charset="0"/>
              </a:rPr>
              <a:t>INDIVIDUALIZED</a:t>
            </a:r>
            <a:r>
              <a:rPr lang="en-IN" dirty="0" smtClean="0"/>
              <a:t> EDUCATION PROGRAM (IEP)</a:t>
            </a:r>
            <a:endParaRPr lang="en-IN" dirty="0"/>
          </a:p>
        </p:txBody>
      </p:sp>
      <p:sp>
        <p:nvSpPr>
          <p:cNvPr id="3" name="Subtitle 2"/>
          <p:cNvSpPr>
            <a:spLocks noGrp="1"/>
          </p:cNvSpPr>
          <p:nvPr>
            <p:ph type="subTitle" idx="1"/>
          </p:nvPr>
        </p:nvSpPr>
        <p:spPr>
          <a:xfrm>
            <a:off x="1507067" y="4050833"/>
            <a:ext cx="7766936" cy="1609187"/>
          </a:xfrm>
        </p:spPr>
        <p:txBody>
          <a:bodyPr>
            <a:normAutofit/>
          </a:bodyPr>
          <a:lstStyle/>
          <a:p>
            <a:r>
              <a:rPr lang="en-IN" dirty="0" smtClean="0">
                <a:latin typeface="Times New Roman" panose="02020603050405020304" pitchFamily="18" charset="0"/>
                <a:cs typeface="Times New Roman" panose="02020603050405020304" pitchFamily="18" charset="0"/>
              </a:rPr>
              <a:t>P . KAMARAJ,  Faculty , NIEPMD</a:t>
            </a:r>
            <a:r>
              <a:rPr lang="en-IN" dirty="0" smtClean="0">
                <a:latin typeface="Times New Roman" panose="02020603050405020304" pitchFamily="18" charset="0"/>
                <a:cs typeface="Times New Roman" panose="02020603050405020304" pitchFamily="18" charset="0"/>
              </a:rPr>
              <a:t>, ECR </a:t>
            </a:r>
            <a:r>
              <a:rPr lang="en-IN" dirty="0" smtClean="0">
                <a:latin typeface="Times New Roman" panose="02020603050405020304" pitchFamily="18" charset="0"/>
                <a:cs typeface="Times New Roman" panose="02020603050405020304" pitchFamily="18" charset="0"/>
              </a:rPr>
              <a:t>,</a:t>
            </a:r>
            <a:r>
              <a:rPr lang="en-IN" dirty="0" err="1" smtClean="0">
                <a:latin typeface="Times New Roman" panose="02020603050405020304" pitchFamily="18" charset="0"/>
                <a:cs typeface="Times New Roman" panose="02020603050405020304" pitchFamily="18" charset="0"/>
              </a:rPr>
              <a:t>Muttukadu</a:t>
            </a:r>
            <a:r>
              <a:rPr lang="en-IN" dirty="0" smtClean="0">
                <a:latin typeface="Times New Roman" panose="02020603050405020304" pitchFamily="18" charset="0"/>
                <a:cs typeface="Times New Roman" panose="02020603050405020304" pitchFamily="18" charset="0"/>
              </a:rPr>
              <a:t> , Chennai</a:t>
            </a:r>
          </a:p>
          <a:p>
            <a:r>
              <a:rPr lang="en-IN" dirty="0" smtClean="0">
                <a:latin typeface="Times New Roman" panose="02020603050405020304" pitchFamily="18" charset="0"/>
                <a:cs typeface="Times New Roman" panose="02020603050405020304" pitchFamily="18" charset="0"/>
                <a:hlinkClick r:id="rId2"/>
              </a:rPr>
              <a:t>Kamaraj_nimh@yahoo.com</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9840380628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509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PROFESSIONALS INVOLVED IN DEVELOPING IEP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r>
              <a:rPr lang="en-IN" dirty="0">
                <a:latin typeface="Times New Roman" panose="02020603050405020304" pitchFamily="18" charset="0"/>
                <a:cs typeface="Times New Roman" panose="02020603050405020304" pitchFamily="18" charset="0"/>
              </a:rPr>
              <a:t>Specialised Medical Service Professionals like Developmental paediatrics , Psychiatrist , Physiatrist , Ophthalmologist , ENT , Orthopaedics ….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Special Educators </a:t>
            </a:r>
          </a:p>
          <a:p>
            <a:pPr marL="0" indent="0">
              <a:buNone/>
            </a:pPr>
            <a:endParaRPr lang="en-IN" dirty="0" smtClean="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Psychologist</a:t>
            </a:r>
          </a:p>
          <a:p>
            <a:endParaRPr lang="en-IN" dirty="0" smtClean="0">
              <a:latin typeface="Times New Roman" panose="02020603050405020304" pitchFamily="18" charset="0"/>
              <a:cs typeface="Times New Roman" panose="02020603050405020304" pitchFamily="18" charset="0"/>
            </a:endParaRP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Therapists (PT ,OT ,Speech &amp; Audio , POE and other therapists)</a:t>
            </a:r>
          </a:p>
          <a:p>
            <a:endParaRPr lang="en-IN" dirty="0" smtClean="0">
              <a:latin typeface="Times New Roman" panose="02020603050405020304" pitchFamily="18" charset="0"/>
              <a:cs typeface="Times New Roman" panose="02020603050405020304" pitchFamily="18" charset="0"/>
            </a:endParaRP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Allied Health care professionals like Nurse , dentist , Dietician …</a:t>
            </a:r>
          </a:p>
          <a:p>
            <a:pPr marL="0" indent="0">
              <a:buNone/>
            </a:pPr>
            <a:endParaRPr lang="en-IN" dirty="0"/>
          </a:p>
        </p:txBody>
      </p:sp>
    </p:spTree>
    <p:extLst>
      <p:ext uri="{BB962C8B-B14F-4D97-AF65-F5344CB8AC3E}">
        <p14:creationId xmlns:p14="http://schemas.microsoft.com/office/powerpoint/2010/main" val="1386442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TEAM MEMBERS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Parents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Special Educators and the General Education Teachers</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Therapists</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Psychologist</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Medical </a:t>
            </a:r>
            <a:r>
              <a:rPr lang="en-IN" dirty="0">
                <a:latin typeface="Times New Roman" panose="02020603050405020304" pitchFamily="18" charset="0"/>
                <a:cs typeface="Times New Roman" panose="02020603050405020304" pitchFamily="18" charset="0"/>
              </a:rPr>
              <a:t>Service </a:t>
            </a:r>
            <a:r>
              <a:rPr lang="en-IN" dirty="0" smtClean="0">
                <a:latin typeface="Times New Roman" panose="02020603050405020304" pitchFamily="18" charset="0"/>
                <a:cs typeface="Times New Roman" panose="02020603050405020304" pitchFamily="18" charset="0"/>
              </a:rPr>
              <a:t>Professionals and allied health service professionals</a:t>
            </a:r>
          </a:p>
        </p:txBody>
      </p:sp>
    </p:spTree>
    <p:extLst>
      <p:ext uri="{BB962C8B-B14F-4D97-AF65-F5344CB8AC3E}">
        <p14:creationId xmlns:p14="http://schemas.microsoft.com/office/powerpoint/2010/main" val="5785070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635889"/>
          </a:xfrm>
        </p:spPr>
        <p:txBody>
          <a:bodyPr>
            <a:normAutofit fontScale="90000"/>
          </a:bodyPr>
          <a:lstStyle/>
          <a:p>
            <a:r>
              <a:rPr lang="en-IN" dirty="0" smtClean="0">
                <a:latin typeface="Times New Roman" panose="02020603050405020304" pitchFamily="18" charset="0"/>
                <a:cs typeface="Times New Roman" panose="02020603050405020304" pitchFamily="18" charset="0"/>
              </a:rPr>
              <a:t>A HYPOTHETICAL DOCUMENT OF A CASE STUDY TO DEVELOP , IMPLEMENT AND EVALUATE IEP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789499"/>
            <a:ext cx="8596668" cy="3251863"/>
          </a:xfrm>
        </p:spPr>
        <p:txBody>
          <a:bodyPr>
            <a:normAutofit/>
          </a:bodyPr>
          <a:lstStyle/>
          <a:p>
            <a:r>
              <a:rPr lang="en-IN" dirty="0" smtClean="0">
                <a:latin typeface="Times New Roman" panose="02020603050405020304" pitchFamily="18" charset="0"/>
                <a:cs typeface="Times New Roman" panose="02020603050405020304" pitchFamily="18" charset="0"/>
              </a:rPr>
              <a:t>Introduction and Complaints: </a:t>
            </a:r>
          </a:p>
          <a:p>
            <a:r>
              <a:rPr lang="en-IN" dirty="0" smtClean="0">
                <a:latin typeface="Times New Roman" panose="02020603050405020304" pitchFamily="18" charset="0"/>
                <a:cs typeface="Times New Roman" panose="02020603050405020304" pitchFamily="18" charset="0"/>
              </a:rPr>
              <a:t>Master Kannan 7 year old boy was brought by his parents with the complaints that the boy doesn't sit at one place in the classroom. He is not playing cooperatively with other children in the class room. The parent are living in urban place with middle socio economic status.</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Referral:</a:t>
            </a:r>
          </a:p>
          <a:p>
            <a:r>
              <a:rPr lang="en-IN" dirty="0" smtClean="0">
                <a:latin typeface="Times New Roman" panose="02020603050405020304" pitchFamily="18" charset="0"/>
                <a:cs typeface="Times New Roman" panose="02020603050405020304" pitchFamily="18" charset="0"/>
              </a:rPr>
              <a:t>The teacher suggested the parents to consult a doctor or take him to any organisation to provide some service for him as he is not benefitting in the classroom</a:t>
            </a:r>
            <a:r>
              <a:rPr lang="en-IN" dirty="0" smtClean="0"/>
              <a:t>.         </a:t>
            </a:r>
            <a:endParaRPr lang="en-IN" dirty="0"/>
          </a:p>
        </p:txBody>
      </p:sp>
    </p:spTree>
    <p:extLst>
      <p:ext uri="{BB962C8B-B14F-4D97-AF65-F5344CB8AC3E}">
        <p14:creationId xmlns:p14="http://schemas.microsoft.com/office/powerpoint/2010/main" val="2158294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HISTORY OF THE CHILD</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anose="02020603050405020304" pitchFamily="18" charset="0"/>
                <a:cs typeface="Times New Roman" panose="02020603050405020304" pitchFamily="18" charset="0"/>
              </a:rPr>
              <a:t>Past history :  </a:t>
            </a:r>
          </a:p>
          <a:p>
            <a:r>
              <a:rPr lang="en-IN" dirty="0" smtClean="0">
                <a:latin typeface="Times New Roman" panose="02020603050405020304" pitchFamily="18" charset="0"/>
                <a:cs typeface="Times New Roman" panose="02020603050405020304" pitchFamily="18" charset="0"/>
              </a:rPr>
              <a:t>The </a:t>
            </a:r>
            <a:r>
              <a:rPr lang="en-IN" dirty="0">
                <a:latin typeface="Times New Roman" panose="02020603050405020304" pitchFamily="18" charset="0"/>
                <a:cs typeface="Times New Roman" panose="02020603050405020304" pitchFamily="18" charset="0"/>
              </a:rPr>
              <a:t>history reveals that the child was born on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Prematurity </a:t>
            </a:r>
          </a:p>
          <a:p>
            <a:r>
              <a:rPr lang="en-IN" dirty="0" smtClean="0">
                <a:latin typeface="Times New Roman" panose="02020603050405020304" pitchFamily="18" charset="0"/>
                <a:cs typeface="Times New Roman" panose="02020603050405020304" pitchFamily="18" charset="0"/>
              </a:rPr>
              <a:t>Absence </a:t>
            </a:r>
            <a:r>
              <a:rPr lang="en-IN" dirty="0">
                <a:latin typeface="Times New Roman" panose="02020603050405020304" pitchFamily="18" charset="0"/>
                <a:cs typeface="Times New Roman" panose="02020603050405020304" pitchFamily="18" charset="0"/>
              </a:rPr>
              <a:t>of birth </a:t>
            </a:r>
            <a:r>
              <a:rPr lang="en-IN" dirty="0" smtClean="0">
                <a:latin typeface="Times New Roman" panose="02020603050405020304" pitchFamily="18" charset="0"/>
                <a:cs typeface="Times New Roman" panose="02020603050405020304" pitchFamily="18" charset="0"/>
              </a:rPr>
              <a:t>cry</a:t>
            </a:r>
          </a:p>
          <a:p>
            <a:r>
              <a:rPr lang="en-IN" dirty="0" smtClean="0">
                <a:latin typeface="Times New Roman" panose="02020603050405020304" pitchFamily="18" charset="0"/>
                <a:cs typeface="Times New Roman" panose="02020603050405020304" pitchFamily="18" charset="0"/>
              </a:rPr>
              <a:t>Low </a:t>
            </a:r>
            <a:r>
              <a:rPr lang="en-IN" dirty="0">
                <a:latin typeface="Times New Roman" panose="02020603050405020304" pitchFamily="18" charset="0"/>
                <a:cs typeface="Times New Roman" panose="02020603050405020304" pitchFamily="18" charset="0"/>
              </a:rPr>
              <a:t>birth </a:t>
            </a:r>
            <a:r>
              <a:rPr lang="en-IN" dirty="0" smtClean="0">
                <a:latin typeface="Times New Roman" panose="02020603050405020304" pitchFamily="18" charset="0"/>
                <a:cs typeface="Times New Roman" panose="02020603050405020304" pitchFamily="18" charset="0"/>
              </a:rPr>
              <a:t>weight</a:t>
            </a:r>
          </a:p>
          <a:p>
            <a:r>
              <a:rPr lang="en-IN" dirty="0" smtClean="0">
                <a:latin typeface="Times New Roman" panose="02020603050405020304" pitchFamily="18" charset="0"/>
                <a:cs typeface="Times New Roman" panose="02020603050405020304" pitchFamily="18" charset="0"/>
              </a:rPr>
              <a:t>No </a:t>
            </a:r>
            <a:r>
              <a:rPr lang="en-IN" dirty="0">
                <a:latin typeface="Times New Roman" panose="02020603050405020304" pitchFamily="18" charset="0"/>
                <a:cs typeface="Times New Roman" panose="02020603050405020304" pitchFamily="18" charset="0"/>
              </a:rPr>
              <a:t>other significant information were reported by the parents during  prenatal , natal and post-natal </a:t>
            </a:r>
            <a:r>
              <a:rPr lang="en-IN" dirty="0" smtClean="0">
                <a:latin typeface="Times New Roman" panose="02020603050405020304" pitchFamily="18" charset="0"/>
                <a:cs typeface="Times New Roman" panose="02020603050405020304" pitchFamily="18" charset="0"/>
              </a:rPr>
              <a:t>periods.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053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HISTORY OF THE CHILD</a:t>
            </a: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The immunizations were given as per the schedules. </a:t>
            </a:r>
          </a:p>
          <a:p>
            <a:r>
              <a:rPr lang="en-IN" dirty="0" smtClean="0">
                <a:latin typeface="Times New Roman" panose="02020603050405020304" pitchFamily="18" charset="0"/>
                <a:cs typeface="Times New Roman" panose="02020603050405020304" pitchFamily="18" charset="0"/>
              </a:rPr>
              <a:t>The </a:t>
            </a:r>
            <a:r>
              <a:rPr lang="en-IN" dirty="0">
                <a:latin typeface="Times New Roman" panose="02020603050405020304" pitchFamily="18" charset="0"/>
                <a:cs typeface="Times New Roman" panose="02020603050405020304" pitchFamily="18" charset="0"/>
              </a:rPr>
              <a:t>developmental history reveals that the child shows delay in </a:t>
            </a:r>
            <a:r>
              <a:rPr lang="en-IN" dirty="0" smtClean="0">
                <a:latin typeface="Times New Roman" panose="02020603050405020304" pitchFamily="18" charset="0"/>
                <a:cs typeface="Times New Roman" panose="02020603050405020304" pitchFamily="18" charset="0"/>
              </a:rPr>
              <a:t>achieving </a:t>
            </a:r>
            <a:r>
              <a:rPr lang="en-IN" dirty="0">
                <a:latin typeface="Times New Roman" panose="02020603050405020304" pitchFamily="18" charset="0"/>
                <a:cs typeface="Times New Roman" panose="02020603050405020304" pitchFamily="18" charset="0"/>
              </a:rPr>
              <a:t>the </a:t>
            </a:r>
            <a:r>
              <a:rPr lang="en-IN" dirty="0" smtClean="0">
                <a:latin typeface="Times New Roman" panose="02020603050405020304" pitchFamily="18" charset="0"/>
                <a:cs typeface="Times New Roman" panose="02020603050405020304" pitchFamily="18" charset="0"/>
              </a:rPr>
              <a:t>language , cognitive and social  </a:t>
            </a:r>
            <a:r>
              <a:rPr lang="en-IN" dirty="0">
                <a:latin typeface="Times New Roman" panose="02020603050405020304" pitchFamily="18" charset="0"/>
                <a:cs typeface="Times New Roman" panose="02020603050405020304" pitchFamily="18" charset="0"/>
              </a:rPr>
              <a:t>milestones.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He </a:t>
            </a:r>
            <a:r>
              <a:rPr lang="en-IN" dirty="0">
                <a:latin typeface="Times New Roman" panose="02020603050405020304" pitchFamily="18" charset="0"/>
                <a:cs typeface="Times New Roman" panose="02020603050405020304" pitchFamily="18" charset="0"/>
              </a:rPr>
              <a:t>was able to achieve the motor milestones on time.</a:t>
            </a:r>
          </a:p>
          <a:p>
            <a:r>
              <a:rPr lang="en-IN" dirty="0">
                <a:latin typeface="Times New Roman" panose="02020603050405020304" pitchFamily="18" charset="0"/>
                <a:cs typeface="Times New Roman" panose="02020603050405020304" pitchFamily="18" charset="0"/>
              </a:rPr>
              <a:t>He was born on non consanguineous marriage living in a nuclear family.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a:t>
            </a:r>
            <a:r>
              <a:rPr lang="en-IN" dirty="0">
                <a:latin typeface="Times New Roman" panose="02020603050405020304" pitchFamily="18" charset="0"/>
                <a:cs typeface="Times New Roman" panose="02020603050405020304" pitchFamily="18" charset="0"/>
              </a:rPr>
              <a:t>family consisting of parents and one brother.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His </a:t>
            </a:r>
            <a:r>
              <a:rPr lang="en-IN" dirty="0">
                <a:latin typeface="Times New Roman" panose="02020603050405020304" pitchFamily="18" charset="0"/>
                <a:cs typeface="Times New Roman" panose="02020603050405020304" pitchFamily="18" charset="0"/>
              </a:rPr>
              <a:t>brother is elder and studying </a:t>
            </a:r>
            <a:r>
              <a:rPr lang="en-IN" dirty="0" smtClean="0">
                <a:latin typeface="Times New Roman" panose="02020603050405020304" pitchFamily="18" charset="0"/>
                <a:cs typeface="Times New Roman" panose="02020603050405020304" pitchFamily="18" charset="0"/>
              </a:rPr>
              <a:t>4</a:t>
            </a:r>
            <a:r>
              <a:rPr lang="en-IN" baseline="30000" dirty="0" smtClean="0">
                <a:latin typeface="Times New Roman" panose="02020603050405020304" pitchFamily="18" charset="0"/>
                <a:cs typeface="Times New Roman" panose="02020603050405020304" pitchFamily="18" charset="0"/>
              </a:rPr>
              <a:t>nd</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grade.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There </a:t>
            </a:r>
            <a:r>
              <a:rPr lang="en-IN" dirty="0">
                <a:latin typeface="Times New Roman" panose="02020603050405020304" pitchFamily="18" charset="0"/>
                <a:cs typeface="Times New Roman" panose="02020603050405020304" pitchFamily="18" charset="0"/>
              </a:rPr>
              <a:t>is no history of family members affected with any disabilities </a:t>
            </a:r>
            <a:r>
              <a:rPr lang="en-IN" dirty="0" smtClean="0">
                <a:latin typeface="Times New Roman" panose="02020603050405020304" pitchFamily="18" charset="0"/>
                <a:cs typeface="Times New Roman" panose="02020603050405020304" pitchFamily="18" charset="0"/>
              </a:rPr>
              <a:t>or health conditions.</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2583693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HISTORY OF THE CHILD</a:t>
            </a:r>
          </a:p>
        </p:txBody>
      </p:sp>
      <p:sp>
        <p:nvSpPr>
          <p:cNvPr id="3" name="Content Placeholder 2"/>
          <p:cNvSpPr>
            <a:spLocks noGrp="1"/>
          </p:cNvSpPr>
          <p:nvPr>
            <p:ph idx="1"/>
          </p:nvPr>
        </p:nvSpPr>
        <p:spPr/>
        <p:txBody>
          <a:bodyPr/>
          <a:lstStyle/>
          <a:p>
            <a:r>
              <a:rPr lang="en-IN" dirty="0">
                <a:latin typeface="Times New Roman" panose="02020603050405020304" pitchFamily="18" charset="0"/>
                <a:cs typeface="Times New Roman" panose="02020603050405020304" pitchFamily="18" charset="0"/>
              </a:rPr>
              <a:t>He is admitted in a </a:t>
            </a:r>
            <a:r>
              <a:rPr lang="en-IN" dirty="0" smtClean="0">
                <a:latin typeface="Times New Roman" panose="02020603050405020304" pitchFamily="18" charset="0"/>
                <a:cs typeface="Times New Roman" panose="02020603050405020304" pitchFamily="18" charset="0"/>
              </a:rPr>
              <a:t>primary </a:t>
            </a:r>
            <a:r>
              <a:rPr lang="en-IN" dirty="0">
                <a:latin typeface="Times New Roman" panose="02020603050405020304" pitchFamily="18" charset="0"/>
                <a:cs typeface="Times New Roman" panose="02020603050405020304" pitchFamily="18" charset="0"/>
              </a:rPr>
              <a:t>school.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a:t>
            </a:r>
            <a:r>
              <a:rPr lang="en-IN" dirty="0">
                <a:latin typeface="Times New Roman" panose="02020603050405020304" pitchFamily="18" charset="0"/>
                <a:cs typeface="Times New Roman" panose="02020603050405020304" pitchFamily="18" charset="0"/>
              </a:rPr>
              <a:t>teacher reports that he is not sitting at one place.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He </a:t>
            </a:r>
            <a:r>
              <a:rPr lang="en-IN" dirty="0">
                <a:latin typeface="Times New Roman" panose="02020603050405020304" pitchFamily="18" charset="0"/>
                <a:cs typeface="Times New Roman" panose="02020603050405020304" pitchFamily="18" charset="0"/>
              </a:rPr>
              <a:t>is not able to tell the words clearly and he doesn’t play with other children.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Reportedly his performance are </a:t>
            </a:r>
            <a:r>
              <a:rPr lang="en-IN" dirty="0">
                <a:latin typeface="Times New Roman" panose="02020603050405020304" pitchFamily="18" charset="0"/>
                <a:cs typeface="Times New Roman" panose="02020603050405020304" pitchFamily="18" charset="0"/>
              </a:rPr>
              <a:t>poor in </a:t>
            </a:r>
            <a:r>
              <a:rPr lang="en-IN" dirty="0" smtClean="0">
                <a:latin typeface="Times New Roman" panose="02020603050405020304" pitchFamily="18" charset="0"/>
                <a:cs typeface="Times New Roman" panose="02020603050405020304" pitchFamily="18" charset="0"/>
              </a:rPr>
              <a:t>school </a:t>
            </a:r>
            <a:r>
              <a:rPr lang="en-IN" dirty="0">
                <a:latin typeface="Times New Roman" panose="02020603050405020304" pitchFamily="18" charset="0"/>
                <a:cs typeface="Times New Roman" panose="02020603050405020304" pitchFamily="18" charset="0"/>
              </a:rPr>
              <a:t>activities</a:t>
            </a:r>
          </a:p>
        </p:txBody>
      </p:sp>
    </p:spTree>
    <p:extLst>
      <p:ext uri="{BB962C8B-B14F-4D97-AF65-F5344CB8AC3E}">
        <p14:creationId xmlns:p14="http://schemas.microsoft.com/office/powerpoint/2010/main" val="40088381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948406"/>
          </a:xfrm>
        </p:spPr>
        <p:txBody>
          <a:bodyPr>
            <a:normAutofit fontScale="90000"/>
          </a:bodyPr>
          <a:lstStyle/>
          <a:p>
            <a:r>
              <a:rPr lang="en-IN" dirty="0" smtClean="0">
                <a:latin typeface="Times New Roman" panose="02020603050405020304" pitchFamily="18" charset="0"/>
                <a:cs typeface="Times New Roman" panose="02020603050405020304" pitchFamily="18" charset="0"/>
              </a:rPr>
              <a:t>MULTIDISCIPLINARY TEAM ASSESSMENT AND EVALAUTION FOR ELIGIBILITY TO RECEIVE SPECIAL EDUCATION PROGRAM</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812648"/>
            <a:ext cx="8596668" cy="3228714"/>
          </a:xfrm>
        </p:spPr>
        <p:txBody>
          <a:bodyPr>
            <a:normAutofit/>
          </a:bodyPr>
          <a:lstStyle/>
          <a:p>
            <a:r>
              <a:rPr lang="en-IN" dirty="0" smtClean="0">
                <a:latin typeface="Times New Roman" panose="02020603050405020304" pitchFamily="18" charset="0"/>
                <a:cs typeface="Times New Roman" panose="02020603050405020304" pitchFamily="18" charset="0"/>
              </a:rPr>
              <a:t>The assessment conducted by the medical professional reveals that the boy had average build , active and was born on non -consanguineous marriage. </a:t>
            </a:r>
          </a:p>
          <a:p>
            <a:r>
              <a:rPr lang="en-IN" dirty="0" smtClean="0">
                <a:latin typeface="Times New Roman" panose="02020603050405020304" pitchFamily="18" charset="0"/>
                <a:cs typeface="Times New Roman" panose="02020603050405020304" pitchFamily="18" charset="0"/>
              </a:rPr>
              <a:t>He was born with pre maturity , absence of birth cry and low birth weight. </a:t>
            </a:r>
          </a:p>
          <a:p>
            <a:r>
              <a:rPr lang="en-IN" dirty="0" smtClean="0">
                <a:latin typeface="Times New Roman" panose="02020603050405020304" pitchFamily="18" charset="0"/>
                <a:cs typeface="Times New Roman" panose="02020603050405020304" pitchFamily="18" charset="0"/>
              </a:rPr>
              <a:t>No other medical complications were elicited and no medications are suggested at present.</a:t>
            </a:r>
          </a:p>
          <a:p>
            <a:r>
              <a:rPr lang="en-IN" dirty="0" smtClean="0">
                <a:latin typeface="Times New Roman" panose="02020603050405020304" pitchFamily="18" charset="0"/>
                <a:cs typeface="Times New Roman" panose="02020603050405020304" pitchFamily="18" charset="0"/>
              </a:rPr>
              <a:t>However the influence of perinatal factors may lead the child to become  restlessness , inattentiveness and other problem behaviours that makes an adverse effect on learning  </a:t>
            </a:r>
          </a:p>
        </p:txBody>
      </p:sp>
    </p:spTree>
    <p:extLst>
      <p:ext uri="{BB962C8B-B14F-4D97-AF65-F5344CB8AC3E}">
        <p14:creationId xmlns:p14="http://schemas.microsoft.com/office/powerpoint/2010/main" val="42594578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936830"/>
          </a:xfrm>
        </p:spPr>
        <p:txBody>
          <a:bodyPr>
            <a:normAutofit fontScale="90000"/>
          </a:bodyPr>
          <a:lstStyle/>
          <a:p>
            <a:r>
              <a:rPr lang="en-IN" dirty="0">
                <a:latin typeface="Times New Roman" panose="02020603050405020304" pitchFamily="18" charset="0"/>
                <a:cs typeface="Times New Roman" panose="02020603050405020304" pitchFamily="18" charset="0"/>
              </a:rPr>
              <a:t>MULTIDISCIPLINARY TEAM ASSESSMENT AND EVALAUTION FOR ELIGIBILITY TO RECEIVE </a:t>
            </a:r>
            <a:r>
              <a:rPr lang="en-IN" dirty="0" smtClean="0">
                <a:latin typeface="Times New Roman" panose="02020603050405020304" pitchFamily="18" charset="0"/>
                <a:cs typeface="Times New Roman" panose="02020603050405020304" pitchFamily="18" charset="0"/>
              </a:rPr>
              <a:t>SPECIAL </a:t>
            </a:r>
            <a:r>
              <a:rPr lang="en-IN" dirty="0">
                <a:latin typeface="Times New Roman" panose="02020603050405020304" pitchFamily="18" charset="0"/>
                <a:cs typeface="Times New Roman" panose="02020603050405020304" pitchFamily="18" charset="0"/>
              </a:rPr>
              <a:t>EDUCATION PROGRAM</a:t>
            </a:r>
          </a:p>
        </p:txBody>
      </p:sp>
      <p:sp>
        <p:nvSpPr>
          <p:cNvPr id="3" name="Content Placeholder 2"/>
          <p:cNvSpPr>
            <a:spLocks noGrp="1"/>
          </p:cNvSpPr>
          <p:nvPr>
            <p:ph idx="1"/>
          </p:nvPr>
        </p:nvSpPr>
        <p:spPr>
          <a:xfrm>
            <a:off x="677334" y="2916820"/>
            <a:ext cx="8596668" cy="3124542"/>
          </a:xfrm>
        </p:spPr>
        <p:txBody>
          <a:bodyPr/>
          <a:lstStyle/>
          <a:p>
            <a:r>
              <a:rPr lang="en-IN" dirty="0">
                <a:latin typeface="Times New Roman" panose="02020603050405020304" pitchFamily="18" charset="0"/>
                <a:cs typeface="Times New Roman" panose="02020603050405020304" pitchFamily="18" charset="0"/>
              </a:rPr>
              <a:t>The assessment conducted by psychologist reveals that he shows mild impairment in performing the developmental activities for his age.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He </a:t>
            </a:r>
            <a:r>
              <a:rPr lang="en-IN" dirty="0">
                <a:latin typeface="Times New Roman" panose="02020603050405020304" pitchFamily="18" charset="0"/>
                <a:cs typeface="Times New Roman" panose="02020603050405020304" pitchFamily="18" charset="0"/>
              </a:rPr>
              <a:t>was not sitting at one place to complete the given </a:t>
            </a:r>
            <a:r>
              <a:rPr lang="en-IN" dirty="0" smtClean="0">
                <a:latin typeface="Times New Roman" panose="02020603050405020304" pitchFamily="18" charset="0"/>
                <a:cs typeface="Times New Roman" panose="02020603050405020304" pitchFamily="18" charset="0"/>
              </a:rPr>
              <a:t>task</a:t>
            </a:r>
          </a:p>
          <a:p>
            <a:r>
              <a:rPr lang="en-IN" dirty="0" smtClean="0">
                <a:latin typeface="Times New Roman" panose="02020603050405020304" pitchFamily="18" charset="0"/>
                <a:cs typeface="Times New Roman" panose="02020603050405020304" pitchFamily="18" charset="0"/>
              </a:rPr>
              <a:t>He shows some of the features of autism but on assessment he is not found to be autistic.</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Mild developmental delay with behaviour problem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492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936830"/>
          </a:xfrm>
        </p:spPr>
        <p:txBody>
          <a:bodyPr>
            <a:normAutofit fontScale="90000"/>
          </a:bodyPr>
          <a:lstStyle/>
          <a:p>
            <a:r>
              <a:rPr lang="en-IN" dirty="0">
                <a:latin typeface="Times New Roman" panose="02020603050405020304" pitchFamily="18" charset="0"/>
                <a:cs typeface="Times New Roman" panose="02020603050405020304" pitchFamily="18" charset="0"/>
              </a:rPr>
              <a:t>MULTIDISCIPLINARY TEAM ASSESSMENT AND EVALAUTION FOR ELIGIBILITY TO RECEIVE </a:t>
            </a:r>
            <a:r>
              <a:rPr lang="en-IN" dirty="0" smtClean="0">
                <a:latin typeface="Times New Roman" panose="02020603050405020304" pitchFamily="18" charset="0"/>
                <a:cs typeface="Times New Roman" panose="02020603050405020304" pitchFamily="18" charset="0"/>
              </a:rPr>
              <a:t>SPECIAL </a:t>
            </a:r>
            <a:r>
              <a:rPr lang="en-IN" dirty="0">
                <a:latin typeface="Times New Roman" panose="02020603050405020304" pitchFamily="18" charset="0"/>
                <a:cs typeface="Times New Roman" panose="02020603050405020304" pitchFamily="18" charset="0"/>
              </a:rPr>
              <a:t>EDUCATION PROGRAM</a:t>
            </a:r>
          </a:p>
        </p:txBody>
      </p:sp>
      <p:sp>
        <p:nvSpPr>
          <p:cNvPr id="3" name="Content Placeholder 2"/>
          <p:cNvSpPr>
            <a:spLocks noGrp="1"/>
          </p:cNvSpPr>
          <p:nvPr>
            <p:ph idx="1"/>
          </p:nvPr>
        </p:nvSpPr>
        <p:spPr>
          <a:xfrm>
            <a:off x="677334" y="2789499"/>
            <a:ext cx="8596668" cy="3251863"/>
          </a:xfrm>
        </p:spPr>
        <p:txBody>
          <a:bodyPr>
            <a:normAutofit fontScale="92500" lnSpcReduction="10000"/>
          </a:bodyPr>
          <a:lstStyle/>
          <a:p>
            <a:r>
              <a:rPr lang="en-IN" dirty="0" smtClean="0">
                <a:latin typeface="Times New Roman" panose="02020603050405020304" pitchFamily="18" charset="0"/>
                <a:cs typeface="Times New Roman" panose="02020603050405020304" pitchFamily="18" charset="0"/>
              </a:rPr>
              <a:t>The initial assessment </a:t>
            </a:r>
            <a:r>
              <a:rPr lang="en-IN" dirty="0">
                <a:latin typeface="Times New Roman" panose="02020603050405020304" pitchFamily="18" charset="0"/>
                <a:cs typeface="Times New Roman" panose="02020603050405020304" pitchFamily="18" charset="0"/>
              </a:rPr>
              <a:t>conducted by the special educator reveals </a:t>
            </a:r>
            <a:r>
              <a:rPr lang="en-IN" dirty="0" smtClean="0">
                <a:latin typeface="Times New Roman" panose="02020603050405020304" pitchFamily="18" charset="0"/>
                <a:cs typeface="Times New Roman" panose="02020603050405020304" pitchFamily="18" charset="0"/>
              </a:rPr>
              <a:t>that</a:t>
            </a:r>
          </a:p>
          <a:p>
            <a:r>
              <a:rPr lang="en-IN" dirty="0" smtClean="0">
                <a:latin typeface="Times New Roman" panose="02020603050405020304" pitchFamily="18" charset="0"/>
                <a:cs typeface="Times New Roman" panose="02020603050405020304" pitchFamily="18" charset="0"/>
              </a:rPr>
              <a:t>He </a:t>
            </a:r>
            <a:r>
              <a:rPr lang="en-IN" dirty="0">
                <a:latin typeface="Times New Roman" panose="02020603050405020304" pitchFamily="18" charset="0"/>
                <a:cs typeface="Times New Roman" panose="02020603050405020304" pitchFamily="18" charset="0"/>
              </a:rPr>
              <a:t>is able to perform the gross and fine motor activities as per his </a:t>
            </a:r>
            <a:r>
              <a:rPr lang="en-IN" dirty="0" smtClean="0">
                <a:latin typeface="Times New Roman" panose="02020603050405020304" pitchFamily="18" charset="0"/>
                <a:cs typeface="Times New Roman" panose="02020603050405020304" pitchFamily="18" charset="0"/>
              </a:rPr>
              <a:t>age. He shows poor tripod grip. He does not touches the sticky food items/ He eats dry food . Mother feeds him as he takes long time to eat. He uses spoon for eating and spills the food His </a:t>
            </a:r>
            <a:r>
              <a:rPr lang="en-IN" dirty="0">
                <a:latin typeface="Times New Roman" panose="02020603050405020304" pitchFamily="18" charset="0"/>
                <a:cs typeface="Times New Roman" panose="02020603050405020304" pitchFamily="18" charset="0"/>
              </a:rPr>
              <a:t>mother brushes his teeth as he chew the brush and take long -time to complete the task</a:t>
            </a:r>
            <a:r>
              <a:rPr lang="en-IN" dirty="0" smtClean="0">
                <a:latin typeface="Times New Roman" panose="02020603050405020304" pitchFamily="18" charset="0"/>
                <a:cs typeface="Times New Roman" panose="02020603050405020304" pitchFamily="18" charset="0"/>
              </a:rPr>
              <a:t>. He takes </a:t>
            </a:r>
            <a:r>
              <a:rPr lang="en-IN" dirty="0">
                <a:latin typeface="Times New Roman" panose="02020603050405020304" pitchFamily="18" charset="0"/>
                <a:cs typeface="Times New Roman" panose="02020603050405020304" pitchFamily="18" charset="0"/>
              </a:rPr>
              <a:t>his mothers </a:t>
            </a:r>
            <a:r>
              <a:rPr lang="en-IN" dirty="0" smtClean="0">
                <a:latin typeface="Times New Roman" panose="02020603050405020304" pitchFamily="18" charset="0"/>
                <a:cs typeface="Times New Roman" panose="02020603050405020304" pitchFamily="18" charset="0"/>
              </a:rPr>
              <a:t>help for bathing , He shows irregular bowel movements and mother helps him for his toilet needs.</a:t>
            </a:r>
          </a:p>
          <a:p>
            <a:r>
              <a:rPr lang="en-IN" dirty="0" smtClean="0">
                <a:latin typeface="Times New Roman" panose="02020603050405020304" pitchFamily="18" charset="0"/>
                <a:cs typeface="Times New Roman" panose="02020603050405020304" pitchFamily="18" charset="0"/>
              </a:rPr>
              <a:t>He understands simple commands and speaks words which is in close contact with his daily experiences. He does not effectively uses his body parts for communication.</a:t>
            </a:r>
          </a:p>
          <a:p>
            <a:r>
              <a:rPr lang="en-IN" dirty="0" smtClean="0">
                <a:latin typeface="Times New Roman" panose="02020603050405020304" pitchFamily="18" charset="0"/>
                <a:cs typeface="Times New Roman" panose="02020603050405020304" pitchFamily="18" charset="0"/>
              </a:rPr>
              <a:t>He is cordial with all the family members , visits his neighbour houses and get simple work assign to him. He often lost his way while taken to a new places      </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835971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936830"/>
          </a:xfrm>
        </p:spPr>
        <p:txBody>
          <a:bodyPr>
            <a:normAutofit fontScale="90000"/>
          </a:bodyPr>
          <a:lstStyle/>
          <a:p>
            <a:r>
              <a:rPr lang="en-IN" dirty="0">
                <a:latin typeface="Times New Roman" panose="02020603050405020304" pitchFamily="18" charset="0"/>
                <a:cs typeface="Times New Roman" panose="02020603050405020304" pitchFamily="18" charset="0"/>
              </a:rPr>
              <a:t>MULTIDISCIPLINARY TEAM ASSESSMENT AND EVALAUTION FOR ELIGIBILITY TO </a:t>
            </a:r>
            <a:r>
              <a:rPr lang="en-IN" dirty="0" smtClean="0">
                <a:latin typeface="Times New Roman" panose="02020603050405020304" pitchFamily="18" charset="0"/>
                <a:cs typeface="Times New Roman" panose="02020603050405020304" pitchFamily="18" charset="0"/>
              </a:rPr>
              <a:t>RECEIVE SPECIAL </a:t>
            </a:r>
            <a:r>
              <a:rPr lang="en-IN" dirty="0">
                <a:latin typeface="Times New Roman" panose="02020603050405020304" pitchFamily="18" charset="0"/>
                <a:cs typeface="Times New Roman" panose="02020603050405020304" pitchFamily="18" charset="0"/>
              </a:rPr>
              <a:t>EDUCATION PROGRAM</a:t>
            </a:r>
          </a:p>
        </p:txBody>
      </p:sp>
      <p:sp>
        <p:nvSpPr>
          <p:cNvPr id="3" name="Content Placeholder 2"/>
          <p:cNvSpPr>
            <a:spLocks noGrp="1"/>
          </p:cNvSpPr>
          <p:nvPr>
            <p:ph idx="1"/>
          </p:nvPr>
        </p:nvSpPr>
        <p:spPr>
          <a:xfrm>
            <a:off x="677334" y="2766348"/>
            <a:ext cx="8596668" cy="3275013"/>
          </a:xfrm>
        </p:spPr>
        <p:txBody>
          <a:bodyPr>
            <a:normAutofit fontScale="92500" lnSpcReduction="20000"/>
          </a:bodyPr>
          <a:lstStyle/>
          <a:p>
            <a:r>
              <a:rPr lang="en-IN" dirty="0" smtClean="0">
                <a:latin typeface="Times New Roman" panose="02020603050405020304" pitchFamily="18" charset="0"/>
                <a:cs typeface="Times New Roman" panose="02020603050405020304" pitchFamily="18" charset="0"/>
              </a:rPr>
              <a:t>He is attending primary school program.  He could match the primary colours such as red , blue and yellow , Identifies the shapes, sizes , day and night , coins up to 5 rupees. He was not able to tell the names of colours sizes ,shapes consistently </a:t>
            </a:r>
          </a:p>
          <a:p>
            <a:r>
              <a:rPr lang="en-IN" dirty="0" smtClean="0">
                <a:latin typeface="Times New Roman" panose="02020603050405020304" pitchFamily="18" charset="0"/>
                <a:cs typeface="Times New Roman" panose="02020603050405020304" pitchFamily="18" charset="0"/>
              </a:rPr>
              <a:t>He turns the pages in the picture books and identifies the pictures of animals , vehicles , vegetable and fruits. He was unable to tell the names of animals , vehicles vegetables and fruits. He scribbles on the paper but shows poor pencil grip while scribbling. Tells the numbers orally up to 5  </a:t>
            </a:r>
          </a:p>
          <a:p>
            <a:r>
              <a:rPr lang="en-IN" dirty="0" smtClean="0">
                <a:latin typeface="Times New Roman" panose="02020603050405020304" pitchFamily="18" charset="0"/>
                <a:cs typeface="Times New Roman" panose="02020603050405020304" pitchFamily="18" charset="0"/>
              </a:rPr>
              <a:t>He plays alone , likes be with his mother . He likes to have chips and he does not like to have bananas. He does not sit at one place and often move from one place to another place.   </a:t>
            </a:r>
          </a:p>
          <a:p>
            <a:r>
              <a:rPr lang="en-IN" dirty="0" smtClean="0">
                <a:latin typeface="Times New Roman" panose="02020603050405020304" pitchFamily="18" charset="0"/>
                <a:cs typeface="Times New Roman" panose="02020603050405020304" pitchFamily="18" charset="0"/>
              </a:rPr>
              <a:t>His functional level is Primary education with frustration. He needs  high support to learn the cognitive , communication and social skills  and he needs intermittent support on other developmental areas which prepares him to accommodate and benefit in the mainstream school.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5833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TNTEU , </a:t>
            </a:r>
            <a:r>
              <a:rPr lang="en-IN" dirty="0" err="1" smtClean="0">
                <a:latin typeface="Times New Roman" panose="02020603050405020304" pitchFamily="18" charset="0"/>
                <a:cs typeface="Times New Roman" panose="02020603050405020304" pitchFamily="18" charset="0"/>
              </a:rPr>
              <a:t>B.Ed</a:t>
            </a:r>
            <a:r>
              <a:rPr lang="en-IN" dirty="0" smtClean="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a:t>
            </a:r>
            <a:r>
              <a:rPr lang="en-IN" smtClean="0">
                <a:latin typeface="Times New Roman" panose="02020603050405020304" pitchFamily="18" charset="0"/>
                <a:cs typeface="Times New Roman" panose="02020603050405020304" pitchFamily="18" charset="0"/>
              </a:rPr>
              <a:t>SPECIAL EDUCATION PROGRAM</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Course 5 : Assessment and Identification of Needs of Persons with Multiple Disabilities </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Unit –III : Multiple Disabilities and other disability conditions</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Sub Unit 3.4 : Facilitating Teaching –Learning  , IEP  </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7145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DIAGNOSIS, ELIGIBILITY AND DECISION TO DEVELOP IEP</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Based on the assessment made by the experts it is reported that he shows mild intellectual impairment and problem behaviours with the functional level of Primary education program with frustration. The condition may be due to the influence of prenatal episodes.</a:t>
            </a:r>
          </a:p>
          <a:p>
            <a:r>
              <a:rPr lang="en-IN" dirty="0" smtClean="0">
                <a:latin typeface="Times New Roman" panose="02020603050405020304" pitchFamily="18" charset="0"/>
                <a:cs typeface="Times New Roman" panose="02020603050405020304" pitchFamily="18" charset="0"/>
              </a:rPr>
              <a:t>Further he needs the following services to include in the school and other program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Special Education</a:t>
            </a:r>
          </a:p>
          <a:p>
            <a:r>
              <a:rPr lang="en-IN" dirty="0" smtClean="0">
                <a:latin typeface="Times New Roman" panose="02020603050405020304" pitchFamily="18" charset="0"/>
                <a:cs typeface="Times New Roman" panose="02020603050405020304" pitchFamily="18" charset="0"/>
              </a:rPr>
              <a:t>Communication program</a:t>
            </a:r>
          </a:p>
          <a:p>
            <a:r>
              <a:rPr lang="en-IN" dirty="0" smtClean="0">
                <a:latin typeface="Times New Roman" panose="02020603050405020304" pitchFamily="18" charset="0"/>
                <a:cs typeface="Times New Roman" panose="02020603050405020304" pitchFamily="18" charset="0"/>
              </a:rPr>
              <a:t>Positive Behavioural Intervention</a:t>
            </a:r>
          </a:p>
          <a:p>
            <a:r>
              <a:rPr lang="en-IN" dirty="0" smtClean="0">
                <a:latin typeface="Times New Roman" panose="02020603050405020304" pitchFamily="18" charset="0"/>
                <a:cs typeface="Times New Roman" panose="02020603050405020304" pitchFamily="18" charset="0"/>
              </a:rPr>
              <a:t>Sensory Integration Program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10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520142"/>
          </a:xfrm>
        </p:spPr>
        <p:txBody>
          <a:bodyPr>
            <a:normAutofit fontScale="90000"/>
          </a:bodyPr>
          <a:lstStyle/>
          <a:p>
            <a:r>
              <a:rPr lang="en-IN" dirty="0" smtClean="0">
                <a:latin typeface="Times New Roman" panose="02020603050405020304" pitchFamily="18" charset="0"/>
                <a:cs typeface="Times New Roman" panose="02020603050405020304" pitchFamily="18" charset="0"/>
              </a:rPr>
              <a:t>DETAIL ASSESSMENT , PROGRAM PLANNING AND EVALUATION (FEEDBACK) TO REVIEW THE PLAN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419109"/>
            <a:ext cx="8596668" cy="3622253"/>
          </a:xfrm>
        </p:spPr>
        <p:txBody>
          <a:bodyPr/>
          <a:lstStyle/>
          <a:p>
            <a:r>
              <a:rPr lang="en-IN" dirty="0" smtClean="0">
                <a:latin typeface="Times New Roman" panose="02020603050405020304" pitchFamily="18" charset="0"/>
                <a:cs typeface="Times New Roman" panose="02020603050405020304" pitchFamily="18" charset="0"/>
              </a:rPr>
              <a:t>The detail assessment is conducted by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Medical Personal</a:t>
            </a:r>
          </a:p>
          <a:p>
            <a:r>
              <a:rPr lang="en-IN" dirty="0" smtClean="0">
                <a:latin typeface="Times New Roman" panose="02020603050405020304" pitchFamily="18" charset="0"/>
                <a:cs typeface="Times New Roman" panose="02020603050405020304" pitchFamily="18" charset="0"/>
              </a:rPr>
              <a:t>Special Educators</a:t>
            </a:r>
          </a:p>
          <a:p>
            <a:r>
              <a:rPr lang="en-IN" dirty="0" smtClean="0">
                <a:latin typeface="Times New Roman" panose="02020603050405020304" pitchFamily="18" charset="0"/>
                <a:cs typeface="Times New Roman" panose="02020603050405020304" pitchFamily="18" charset="0"/>
              </a:rPr>
              <a:t>Psychologist</a:t>
            </a:r>
          </a:p>
          <a:p>
            <a:r>
              <a:rPr lang="en-IN" dirty="0" smtClean="0">
                <a:latin typeface="Times New Roman" panose="02020603050405020304" pitchFamily="18" charset="0"/>
                <a:cs typeface="Times New Roman" panose="02020603050405020304" pitchFamily="18" charset="0"/>
              </a:rPr>
              <a:t>Communication Therapist</a:t>
            </a:r>
          </a:p>
          <a:p>
            <a:r>
              <a:rPr lang="en-IN" dirty="0" smtClean="0">
                <a:latin typeface="Times New Roman" panose="02020603050405020304" pitchFamily="18" charset="0"/>
                <a:cs typeface="Times New Roman" panose="02020603050405020304" pitchFamily="18" charset="0"/>
              </a:rPr>
              <a:t>Occupational Therapist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make a constructive plan for total development of the child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230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531716"/>
          </a:xfrm>
        </p:spPr>
        <p:txBody>
          <a:bodyPr>
            <a:normAutofit fontScale="90000"/>
          </a:bodyPr>
          <a:lstStyle/>
          <a:p>
            <a:r>
              <a:rPr lang="en-IN" dirty="0">
                <a:latin typeface="Times New Roman" panose="02020603050405020304" pitchFamily="18" charset="0"/>
                <a:cs typeface="Times New Roman" panose="02020603050405020304" pitchFamily="18" charset="0"/>
              </a:rPr>
              <a:t>DETAIL ASSESSMENT , PROGRAM PLANNING AND EVALUATION (FEEDBACK) TO REVIEW THE </a:t>
            </a:r>
            <a:r>
              <a:rPr lang="en-IN" dirty="0" smtClean="0">
                <a:latin typeface="Times New Roman" panose="02020603050405020304" pitchFamily="18" charset="0"/>
                <a:cs typeface="Times New Roman" panose="02020603050405020304" pitchFamily="18" charset="0"/>
              </a:rPr>
              <a:t>PLAN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604304"/>
            <a:ext cx="8596668" cy="3437058"/>
          </a:xfrm>
        </p:spPr>
        <p:txBody>
          <a:bodyPr/>
          <a:lstStyle/>
          <a:p>
            <a:r>
              <a:rPr lang="en-IN" dirty="0" smtClean="0">
                <a:latin typeface="Times New Roman" panose="02020603050405020304" pitchFamily="18" charset="0"/>
                <a:cs typeface="Times New Roman" panose="02020603050405020304" pitchFamily="18" charset="0"/>
              </a:rPr>
              <a:t>The professional make their own assessment using the tool relevant to the problem or condition</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professionals identify the needs of children to provide the intervention on the basis of priority and develop the goals and objectives to work on and achieve he targets.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feed back is  received periodically to make necessary changes in the program.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1914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latin typeface="Times New Roman" panose="02020603050405020304" pitchFamily="18" charset="0"/>
                <a:cs typeface="Times New Roman" panose="02020603050405020304" pitchFamily="18" charset="0"/>
              </a:rPr>
              <a:t>SPECIAL EDUCATION ASSESSMENT </a:t>
            </a:r>
            <a:r>
              <a:rPr lang="en-IN" dirty="0">
                <a:latin typeface="Times New Roman" panose="02020603050405020304" pitchFamily="18" charset="0"/>
                <a:cs typeface="Times New Roman" panose="02020603050405020304" pitchFamily="18" charset="0"/>
              </a:rPr>
              <a:t>, PROGRAM PLANNING AND </a:t>
            </a:r>
            <a:r>
              <a:rPr lang="en-IN" dirty="0" smtClean="0">
                <a:latin typeface="Times New Roman" panose="02020603050405020304" pitchFamily="18" charset="0"/>
                <a:cs typeface="Times New Roman" panose="02020603050405020304" pitchFamily="18" charset="0"/>
              </a:rPr>
              <a:t>EVALUATION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074460"/>
            <a:ext cx="8596668" cy="3966902"/>
          </a:xfrm>
        </p:spPr>
        <p:txBody>
          <a:bodyPr>
            <a:normAutofit/>
          </a:bodyPr>
          <a:lstStyle/>
          <a:p>
            <a:r>
              <a:rPr lang="en-IN" b="1" dirty="0">
                <a:latin typeface="Times New Roman" panose="02020603050405020304" pitchFamily="18" charset="0"/>
                <a:cs typeface="Times New Roman" panose="02020603050405020304" pitchFamily="18" charset="0"/>
              </a:rPr>
              <a:t>Comprehensive Special Educational Assessment Report</a:t>
            </a:r>
          </a:p>
          <a:p>
            <a:r>
              <a:rPr lang="en-IN" dirty="0" smtClean="0">
                <a:latin typeface="Times New Roman" panose="02020603050405020304" pitchFamily="18" charset="0"/>
                <a:cs typeface="Times New Roman" panose="02020603050405020304" pitchFamily="18" charset="0"/>
              </a:rPr>
              <a:t>Date</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06.06.2020</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Name of the child       </a:t>
            </a:r>
            <a:r>
              <a:rPr lang="en-IN" dirty="0" smtClean="0">
                <a:latin typeface="Times New Roman" panose="02020603050405020304" pitchFamily="18" charset="0"/>
                <a:cs typeface="Times New Roman" panose="02020603050405020304" pitchFamily="18" charset="0"/>
              </a:rPr>
              <a:t>:21312</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                                                                                              Fathers/Guardian’s Name</a:t>
            </a:r>
            <a:r>
              <a:rPr lang="en-IN" dirty="0" smtClean="0">
                <a:latin typeface="Times New Roman" panose="02020603050405020304" pitchFamily="18" charset="0"/>
                <a:cs typeface="Times New Roman" panose="02020603050405020304" pitchFamily="18" charset="0"/>
              </a:rPr>
              <a:t>: 3221138 </a:t>
            </a:r>
          </a:p>
          <a:p>
            <a:r>
              <a:rPr lang="en-IN" dirty="0" smtClean="0">
                <a:latin typeface="Times New Roman" panose="02020603050405020304" pitchFamily="18" charset="0"/>
                <a:cs typeface="Times New Roman" panose="02020603050405020304" pitchFamily="18" charset="0"/>
              </a:rPr>
              <a:t>Date </a:t>
            </a:r>
            <a:r>
              <a:rPr lang="en-IN" dirty="0">
                <a:latin typeface="Times New Roman" panose="02020603050405020304" pitchFamily="18" charset="0"/>
                <a:cs typeface="Times New Roman" panose="02020603050405020304" pitchFamily="18" charset="0"/>
              </a:rPr>
              <a:t>of Birth/Age       : </a:t>
            </a:r>
            <a:r>
              <a:rPr lang="en-IN" dirty="0" smtClean="0">
                <a:latin typeface="Times New Roman" panose="02020603050405020304" pitchFamily="18" charset="0"/>
                <a:cs typeface="Times New Roman" panose="02020603050405020304" pitchFamily="18" charset="0"/>
              </a:rPr>
              <a:t>02.06.2013/ 7 </a:t>
            </a:r>
            <a:r>
              <a:rPr lang="en-IN" dirty="0">
                <a:latin typeface="Times New Roman" panose="02020603050405020304" pitchFamily="18" charset="0"/>
                <a:cs typeface="Times New Roman" panose="02020603050405020304" pitchFamily="18" charset="0"/>
              </a:rPr>
              <a:t>Years </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Sex: </a:t>
            </a:r>
            <a:r>
              <a:rPr lang="en-IN" dirty="0" smtClean="0">
                <a:latin typeface="Times New Roman" panose="02020603050405020304" pitchFamily="18" charset="0"/>
                <a:cs typeface="Times New Roman" panose="02020603050405020304" pitchFamily="18" charset="0"/>
              </a:rPr>
              <a:t>Male</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Registration Number  </a:t>
            </a:r>
            <a:r>
              <a:rPr lang="en-IN" dirty="0" smtClean="0">
                <a:latin typeface="Times New Roman" panose="02020603050405020304" pitchFamily="18" charset="0"/>
                <a:cs typeface="Times New Roman" panose="02020603050405020304" pitchFamily="18" charset="0"/>
              </a:rPr>
              <a:t>: 235/ 20  Diagnosis</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Mild ID with ASD features and ADD</a:t>
            </a:r>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Parent </a:t>
            </a:r>
            <a:r>
              <a:rPr lang="en-IN" dirty="0">
                <a:latin typeface="Times New Roman" panose="02020603050405020304" pitchFamily="18" charset="0"/>
                <a:cs typeface="Times New Roman" panose="02020603050405020304" pitchFamily="18" charset="0"/>
              </a:rPr>
              <a:t>brought the </a:t>
            </a:r>
            <a:r>
              <a:rPr lang="en-IN" dirty="0" smtClean="0">
                <a:latin typeface="Times New Roman" panose="02020603050405020304" pitchFamily="18" charset="0"/>
                <a:cs typeface="Times New Roman" panose="02020603050405020304" pitchFamily="18" charset="0"/>
              </a:rPr>
              <a:t>boy for </a:t>
            </a:r>
            <a:r>
              <a:rPr lang="en-IN" dirty="0">
                <a:latin typeface="Times New Roman" panose="02020603050405020304" pitchFamily="18" charset="0"/>
                <a:cs typeface="Times New Roman" panose="02020603050405020304" pitchFamily="18" charset="0"/>
              </a:rPr>
              <a:t>assessment and </a:t>
            </a:r>
            <a:r>
              <a:rPr lang="en-IN" dirty="0" smtClean="0">
                <a:latin typeface="Times New Roman" panose="02020603050405020304" pitchFamily="18" charset="0"/>
                <a:cs typeface="Times New Roman" panose="02020603050405020304" pitchFamily="18" charset="0"/>
              </a:rPr>
              <a:t>further rehabilitation program </a:t>
            </a:r>
            <a:r>
              <a:rPr lang="en-IN" dirty="0">
                <a:latin typeface="Times New Roman" panose="02020603050405020304" pitchFamily="18" charset="0"/>
                <a:cs typeface="Times New Roman" panose="02020603050405020304" pitchFamily="18" charset="0"/>
              </a:rPr>
              <a:t>on </a:t>
            </a:r>
            <a:r>
              <a:rPr lang="en-IN" dirty="0" smtClean="0">
                <a:latin typeface="Times New Roman" panose="02020603050405020304" pitchFamily="18" charset="0"/>
                <a:cs typeface="Times New Roman" panose="02020603050405020304" pitchFamily="18" charset="0"/>
              </a:rPr>
              <a:t>13.06.2020</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4684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ASSESSMENT TOOL: FUNCTIONAL </a:t>
            </a:r>
            <a:r>
              <a:rPr lang="en-US" dirty="0" smtClean="0">
                <a:latin typeface="Times New Roman" panose="02020603050405020304" pitchFamily="18" charset="0"/>
                <a:cs typeface="Times New Roman" panose="02020603050405020304" pitchFamily="18" charset="0"/>
              </a:rPr>
              <a:t>ASSESSMENT</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2742007"/>
              </p:ext>
            </p:extLst>
          </p:nvPr>
        </p:nvGraphicFramePr>
        <p:xfrm>
          <a:off x="677863" y="2160588"/>
          <a:ext cx="8596312" cy="5491480"/>
        </p:xfrm>
        <a:graphic>
          <a:graphicData uri="http://schemas.openxmlformats.org/drawingml/2006/table">
            <a:tbl>
              <a:tblPr firstRow="1" bandRow="1">
                <a:tableStyleId>{5C22544A-7EE6-4342-B048-85BDC9FD1C3A}</a:tableStyleId>
              </a:tblPr>
              <a:tblGrid>
                <a:gridCol w="2458876"/>
                <a:gridCol w="6137436"/>
              </a:tblGrid>
              <a:tr h="370840">
                <a:tc>
                  <a:txBody>
                    <a:bodyPr/>
                    <a:lstStyle/>
                    <a:p>
                      <a:r>
                        <a:rPr lang="en-US" dirty="0" smtClean="0">
                          <a:latin typeface="Times New Roman" panose="02020603050405020304" pitchFamily="18" charset="0"/>
                          <a:cs typeface="Times New Roman" panose="02020603050405020304" pitchFamily="18" charset="0"/>
                        </a:rPr>
                        <a:t>Dominos</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Current Level of Functioning on the Activities </a:t>
                      </a:r>
                      <a:r>
                        <a:rPr lang="en-US" baseline="0" dirty="0" smtClean="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a:txBody>
                  <a:tcPr/>
                </a:tc>
              </a:tr>
              <a:tr h="370840">
                <a:tc>
                  <a:txBody>
                    <a:bodyPr/>
                    <a:lstStyle/>
                    <a:p>
                      <a:r>
                        <a:rPr lang="en-IN" sz="1800" u="none" kern="1200" dirty="0" smtClean="0">
                          <a:solidFill>
                            <a:schemeClr val="dk1"/>
                          </a:solidFill>
                          <a:effectLst/>
                          <a:latin typeface="Times New Roman" panose="02020603050405020304" pitchFamily="18" charset="0"/>
                          <a:ea typeface="+mn-ea"/>
                          <a:cs typeface="Times New Roman" panose="02020603050405020304" pitchFamily="18" charset="0"/>
                        </a:rPr>
                        <a:t>PERSONAL SKILLS</a:t>
                      </a:r>
                      <a:endParaRPr lang="en-IN" u="none" dirty="0">
                        <a:latin typeface="Times New Roman" panose="02020603050405020304" pitchFamily="18" charset="0"/>
                        <a:cs typeface="Times New Roman" panose="02020603050405020304"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He is able to walk ,  run and climb</a:t>
                      </a:r>
                      <a:r>
                        <a:rPr lang="en-IN" baseline="0" dirty="0" smtClean="0">
                          <a:latin typeface="Times New Roman" panose="02020603050405020304" pitchFamily="18" charset="0"/>
                          <a:cs typeface="Times New Roman" panose="02020603050405020304" pitchFamily="18" charset="0"/>
                        </a:rPr>
                        <a:t> the stairs</a:t>
                      </a:r>
                    </a:p>
                    <a:p>
                      <a:pPr marL="0" marR="0" indent="0" algn="l" defTabSz="457200" rtl="0" eaLnBrk="1" fontAlgn="auto" latinLnBrk="0" hangingPunct="1">
                        <a:lnSpc>
                          <a:spcPct val="100000"/>
                        </a:lnSpc>
                        <a:spcBef>
                          <a:spcPts val="0"/>
                        </a:spcBef>
                        <a:spcAft>
                          <a:spcPts val="0"/>
                        </a:spcAft>
                        <a:buClrTx/>
                        <a:buSzTx/>
                        <a:buFontTx/>
                        <a:buNone/>
                        <a:tabLst/>
                        <a:defRPr/>
                      </a:pPr>
                      <a:r>
                        <a:rPr lang="en-IN" baseline="0" dirty="0" smtClean="0">
                          <a:latin typeface="Times New Roman" panose="02020603050405020304" pitchFamily="18" charset="0"/>
                          <a:cs typeface="Times New Roman" panose="02020603050405020304" pitchFamily="18" charset="0"/>
                        </a:rPr>
                        <a:t>He is able to hold the objects using both the hands and manipulate it. </a:t>
                      </a:r>
                      <a:r>
                        <a:rPr lang="en-IN" dirty="0" smtClean="0">
                          <a:latin typeface="Times New Roman" panose="02020603050405020304" pitchFamily="18" charset="0"/>
                          <a:cs typeface="Times New Roman" panose="02020603050405020304" pitchFamily="18" charset="0"/>
                        </a:rPr>
                        <a:t>He shows poor tripod grip</a:t>
                      </a:r>
                    </a:p>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He does not touches the sticky food items </a:t>
                      </a:r>
                    </a:p>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He eats dry food . Mother feeds him as he takes long time to eat. He uses spoon for eating and spills the food while eating</a:t>
                      </a:r>
                    </a:p>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He cooperates</a:t>
                      </a:r>
                      <a:r>
                        <a:rPr lang="en-IN" baseline="0" dirty="0" smtClean="0">
                          <a:latin typeface="Times New Roman" panose="02020603050405020304" pitchFamily="18" charset="0"/>
                          <a:cs typeface="Times New Roman" panose="02020603050405020304" pitchFamily="18" charset="0"/>
                        </a:rPr>
                        <a:t> for </a:t>
                      </a:r>
                      <a:r>
                        <a:rPr lang="en-IN" dirty="0" smtClean="0">
                          <a:latin typeface="Times New Roman" panose="02020603050405020304" pitchFamily="18" charset="0"/>
                          <a:cs typeface="Times New Roman" panose="02020603050405020304" pitchFamily="18" charset="0"/>
                        </a:rPr>
                        <a:t>brushing mother brushes</a:t>
                      </a:r>
                      <a:r>
                        <a:rPr lang="en-IN" baseline="0" dirty="0" smtClean="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his teeth as he chew the brush and take long -time to complete the task. </a:t>
                      </a:r>
                    </a:p>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He takes his mothers help for bathing.  He shows irregular bowel movements and runs to the toilet without telling any one . Mother helps him for his toilet needs.</a:t>
                      </a:r>
                      <a:endParaRPr lang="en-IN" dirty="0">
                        <a:latin typeface="Times New Roman" panose="02020603050405020304" pitchFamily="18" charset="0"/>
                        <a:cs typeface="Times New Roman" panose="02020603050405020304" pitchFamily="18" charset="0"/>
                      </a:endParaRPr>
                    </a:p>
                  </a:txBody>
                  <a:tcPr/>
                </a:tc>
              </a:tr>
              <a:tr h="370840">
                <a:tc>
                  <a:txBody>
                    <a:bodyPr/>
                    <a:lstStyle/>
                    <a:p>
                      <a:r>
                        <a:rPr lang="en-IN" sz="1800" u="none" kern="1200" dirty="0" smtClean="0">
                          <a:solidFill>
                            <a:schemeClr val="dk1"/>
                          </a:solidFill>
                          <a:effectLst/>
                          <a:latin typeface="Times New Roman" panose="02020603050405020304" pitchFamily="18" charset="0"/>
                          <a:ea typeface="+mn-ea"/>
                          <a:cs typeface="Times New Roman" panose="02020603050405020304" pitchFamily="18" charset="0"/>
                        </a:rPr>
                        <a:t>SOCIAL SKILLS</a:t>
                      </a:r>
                      <a:endParaRPr lang="en-IN" u="none" dirty="0">
                        <a:latin typeface="Times New Roman" panose="02020603050405020304" pitchFamily="18" charset="0"/>
                        <a:cs typeface="Times New Roman" panose="02020603050405020304"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He reciprocates in anticipation</a:t>
                      </a:r>
                      <a:r>
                        <a:rPr lang="en-IN" baseline="0" dirty="0" smtClean="0">
                          <a:latin typeface="Times New Roman" panose="02020603050405020304" pitchFamily="18" charset="0"/>
                          <a:cs typeface="Times New Roman" panose="02020603050405020304" pitchFamily="18" charset="0"/>
                        </a:rPr>
                        <a:t> of others.</a:t>
                      </a:r>
                    </a:p>
                    <a:p>
                      <a:pPr marL="0" marR="0" indent="0" algn="l" defTabSz="457200" rtl="0" eaLnBrk="1" fontAlgn="auto" latinLnBrk="0" hangingPunct="1">
                        <a:lnSpc>
                          <a:spcPct val="100000"/>
                        </a:lnSpc>
                        <a:spcBef>
                          <a:spcPts val="0"/>
                        </a:spcBef>
                        <a:spcAft>
                          <a:spcPts val="0"/>
                        </a:spcAft>
                        <a:buClrTx/>
                        <a:buSzTx/>
                        <a:buFontTx/>
                        <a:buNone/>
                        <a:tabLst/>
                        <a:defRPr/>
                      </a:pPr>
                      <a:r>
                        <a:rPr lang="en-IN" baseline="0" dirty="0" smtClean="0">
                          <a:latin typeface="Times New Roman" panose="02020603050405020304" pitchFamily="18" charset="0"/>
                          <a:cs typeface="Times New Roman" panose="02020603050405020304" pitchFamily="18" charset="0"/>
                        </a:rPr>
                        <a:t>He plays with other children under supervision </a:t>
                      </a:r>
                    </a:p>
                    <a:p>
                      <a:pPr marL="0" marR="0" indent="0" algn="l" defTabSz="457200" rtl="0" eaLnBrk="1" fontAlgn="auto" latinLnBrk="0" hangingPunct="1">
                        <a:lnSpc>
                          <a:spcPct val="100000"/>
                        </a:lnSpc>
                        <a:spcBef>
                          <a:spcPts val="0"/>
                        </a:spcBef>
                        <a:spcAft>
                          <a:spcPts val="0"/>
                        </a:spcAft>
                        <a:buClrTx/>
                        <a:buSzTx/>
                        <a:buFontTx/>
                        <a:buNone/>
                        <a:tabLst/>
                        <a:defRPr/>
                      </a:pPr>
                      <a:r>
                        <a:rPr lang="en-IN" dirty="0" smtClean="0">
                          <a:latin typeface="Times New Roman" panose="02020603050405020304" pitchFamily="18" charset="0"/>
                          <a:cs typeface="Times New Roman" panose="02020603050405020304" pitchFamily="18" charset="0"/>
                        </a:rPr>
                        <a:t>Visits his neighbour houses and get simple work assign to him. He often lost his way while taken to a new places. He</a:t>
                      </a:r>
                      <a:r>
                        <a:rPr lang="en-IN" baseline="0" dirty="0" smtClean="0">
                          <a:latin typeface="Times New Roman" panose="02020603050405020304" pitchFamily="18" charset="0"/>
                          <a:cs typeface="Times New Roman" panose="02020603050405020304" pitchFamily="18" charset="0"/>
                        </a:rPr>
                        <a:t> communicates using simple words –one word. He shows poor eye contact and does not sit at place for required time to complete the activity. </a:t>
                      </a:r>
                      <a:r>
                        <a:rPr lang="en-IN" dirty="0" smtClean="0">
                          <a:latin typeface="Times New Roman" panose="02020603050405020304" pitchFamily="18" charset="0"/>
                          <a:cs typeface="Times New Roman" panose="02020603050405020304" pitchFamily="18" charset="0"/>
                        </a:rPr>
                        <a:t>   </a:t>
                      </a:r>
                    </a:p>
                  </a:txBody>
                  <a:tcPr/>
                </a:tc>
              </a:tr>
            </a:tbl>
          </a:graphicData>
        </a:graphic>
      </p:graphicFrame>
    </p:spTree>
    <p:extLst>
      <p:ext uri="{BB962C8B-B14F-4D97-AF65-F5344CB8AC3E}">
        <p14:creationId xmlns:p14="http://schemas.microsoft.com/office/powerpoint/2010/main" val="24843293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ASSESSMENT TOOL: FUNCTIONAL </a:t>
            </a:r>
            <a:r>
              <a:rPr lang="en-US" dirty="0" smtClean="0">
                <a:latin typeface="Times New Roman" panose="02020603050405020304" pitchFamily="18" charset="0"/>
                <a:cs typeface="Times New Roman" panose="02020603050405020304" pitchFamily="18" charset="0"/>
              </a:rPr>
              <a:t>ASSESSMENT</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16401273"/>
              </p:ext>
            </p:extLst>
          </p:nvPr>
        </p:nvGraphicFramePr>
        <p:xfrm>
          <a:off x="677863" y="2160588"/>
          <a:ext cx="8596312" cy="4147615"/>
        </p:xfrm>
        <a:graphic>
          <a:graphicData uri="http://schemas.openxmlformats.org/drawingml/2006/table">
            <a:tbl>
              <a:tblPr firstRow="1" bandRow="1">
                <a:tableStyleId>{5C22544A-7EE6-4342-B048-85BDC9FD1C3A}</a:tableStyleId>
              </a:tblPr>
              <a:tblGrid>
                <a:gridCol w="2852415"/>
                <a:gridCol w="5743897"/>
              </a:tblGrid>
              <a:tr h="2658727">
                <a:tc>
                  <a:txBody>
                    <a:bodyPr/>
                    <a:lstStyle/>
                    <a:p>
                      <a:r>
                        <a:rPr lang="en-IN" sz="1800" u="none" kern="1200" dirty="0" smtClean="0">
                          <a:solidFill>
                            <a:schemeClr val="dk1"/>
                          </a:solidFill>
                          <a:effectLst/>
                          <a:latin typeface="Times New Roman" panose="02020603050405020304" pitchFamily="18" charset="0"/>
                          <a:ea typeface="+mn-ea"/>
                          <a:cs typeface="Times New Roman" panose="02020603050405020304" pitchFamily="18" charset="0"/>
                        </a:rPr>
                        <a:t>ACADEMIC SKILLS</a:t>
                      </a:r>
                      <a:endParaRPr lang="en-IN" u="none"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He understands simple commands</a:t>
                      </a:r>
                    </a:p>
                    <a:p>
                      <a:r>
                        <a:rPr lang="en-IN" dirty="0" smtClean="0">
                          <a:latin typeface="Times New Roman" panose="02020603050405020304" pitchFamily="18" charset="0"/>
                          <a:cs typeface="Times New Roman" panose="02020603050405020304" pitchFamily="18" charset="0"/>
                        </a:rPr>
                        <a:t>He</a:t>
                      </a:r>
                      <a:r>
                        <a:rPr lang="en-IN" baseline="0" dirty="0" smtClean="0">
                          <a:latin typeface="Times New Roman" panose="02020603050405020304" pitchFamily="18" charset="0"/>
                          <a:cs typeface="Times New Roman" panose="02020603050405020304" pitchFamily="18" charset="0"/>
                        </a:rPr>
                        <a:t> tells the name of the objects , persons and places w</a:t>
                      </a:r>
                      <a:r>
                        <a:rPr lang="en-IN" dirty="0" smtClean="0">
                          <a:latin typeface="Times New Roman" panose="02020603050405020304" pitchFamily="18" charset="0"/>
                          <a:cs typeface="Times New Roman" panose="02020603050405020304" pitchFamily="18" charset="0"/>
                        </a:rPr>
                        <a:t>hich is in close contact with his daily experiences. </a:t>
                      </a:r>
                    </a:p>
                    <a:p>
                      <a:r>
                        <a:rPr lang="en-IN" dirty="0" smtClean="0">
                          <a:latin typeface="Times New Roman" panose="02020603050405020304" pitchFamily="18" charset="0"/>
                          <a:cs typeface="Times New Roman" panose="02020603050405020304" pitchFamily="18" charset="0"/>
                        </a:rPr>
                        <a:t>He does not effectively uses his body parts for communication.</a:t>
                      </a:r>
                    </a:p>
                    <a:p>
                      <a:r>
                        <a:rPr lang="en-US" dirty="0" smtClean="0">
                          <a:latin typeface="Times New Roman" panose="02020603050405020304" pitchFamily="18" charset="0"/>
                          <a:cs typeface="Times New Roman" panose="02020603050405020304" pitchFamily="18" charset="0"/>
                        </a:rPr>
                        <a:t>He turns the pages and looks at the pictures of animals , vehicles ,fruits and vegetables.  </a:t>
                      </a:r>
                      <a:r>
                        <a:rPr lang="en-US" baseline="0" dirty="0" smtClean="0">
                          <a:latin typeface="Times New Roman" panose="02020603050405020304" pitchFamily="18" charset="0"/>
                          <a:cs typeface="Times New Roman" panose="02020603050405020304" pitchFamily="18" charset="0"/>
                        </a:rPr>
                        <a:t>He matches the animals , vegetables and fruits.</a:t>
                      </a:r>
                    </a:p>
                    <a:p>
                      <a:endParaRPr lang="en-IN" dirty="0">
                        <a:latin typeface="Times New Roman" panose="02020603050405020304" pitchFamily="18" charset="0"/>
                        <a:cs typeface="Times New Roman" panose="02020603050405020304" pitchFamily="18" charset="0"/>
                      </a:endParaRPr>
                    </a:p>
                  </a:txBody>
                  <a:tcPr/>
                </a:tc>
              </a:tr>
              <a:tr h="744444">
                <a:tc>
                  <a:txBody>
                    <a:bodyPr/>
                    <a:lstStyle/>
                    <a:p>
                      <a:r>
                        <a:rPr lang="en-IN" sz="1800" u="none" kern="1200" dirty="0" smtClean="0">
                          <a:solidFill>
                            <a:schemeClr val="dk1"/>
                          </a:solidFill>
                          <a:effectLst/>
                          <a:latin typeface="Times New Roman" panose="02020603050405020304" pitchFamily="18" charset="0"/>
                          <a:ea typeface="+mn-ea"/>
                          <a:cs typeface="Times New Roman" panose="02020603050405020304" pitchFamily="18" charset="0"/>
                        </a:rPr>
                        <a:t>OCCUPATIONAL SKILLS</a:t>
                      </a:r>
                      <a:endParaRPr lang="en-IN" u="none" dirty="0">
                        <a:latin typeface="Times New Roman" panose="02020603050405020304" pitchFamily="18" charset="0"/>
                        <a:cs typeface="Times New Roman" panose="02020603050405020304" pitchFamily="18" charset="0"/>
                      </a:endParaRPr>
                    </a:p>
                  </a:txBody>
                  <a:tcPr/>
                </a:tc>
                <a:tc>
                  <a:txBody>
                    <a:bodyPr/>
                    <a:lstStyle/>
                    <a:p>
                      <a:r>
                        <a:rPr lang="en-IN" baseline="0" dirty="0" smtClean="0">
                          <a:latin typeface="Times New Roman" panose="02020603050405020304" pitchFamily="18" charset="0"/>
                          <a:cs typeface="Times New Roman" panose="02020603050405020304" pitchFamily="18" charset="0"/>
                        </a:rPr>
                        <a:t>Helps mother in doing simple house hold works </a:t>
                      </a:r>
                    </a:p>
                    <a:p>
                      <a:r>
                        <a:rPr lang="en-IN" baseline="0" dirty="0" smtClean="0">
                          <a:latin typeface="Times New Roman" panose="02020603050405020304" pitchFamily="18" charset="0"/>
                          <a:cs typeface="Times New Roman" panose="02020603050405020304" pitchFamily="18" charset="0"/>
                        </a:rPr>
                        <a:t>Serves water to others on request</a:t>
                      </a:r>
                      <a:endParaRPr lang="en-IN" dirty="0">
                        <a:latin typeface="Times New Roman" panose="02020603050405020304" pitchFamily="18" charset="0"/>
                        <a:cs typeface="Times New Roman" panose="02020603050405020304" pitchFamily="18" charset="0"/>
                      </a:endParaRPr>
                    </a:p>
                  </a:txBody>
                  <a:tcPr/>
                </a:tc>
              </a:tr>
              <a:tr h="744444">
                <a:tc>
                  <a:txBody>
                    <a:bodyPr/>
                    <a:lstStyle/>
                    <a:p>
                      <a:r>
                        <a:rPr lang="en-US" dirty="0" smtClean="0">
                          <a:latin typeface="Times New Roman" panose="02020603050405020304" pitchFamily="18" charset="0"/>
                          <a:cs typeface="Times New Roman" panose="02020603050405020304" pitchFamily="18" charset="0"/>
                        </a:rPr>
                        <a:t>RECREATIONAL SKILLS</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Watches TV for 5 minutes.  Likes to go for outing</a:t>
                      </a:r>
                    </a:p>
                    <a:p>
                      <a:r>
                        <a:rPr lang="en-US" dirty="0" smtClean="0">
                          <a:latin typeface="Times New Roman" panose="02020603050405020304" pitchFamily="18" charset="0"/>
                          <a:cs typeface="Times New Roman" panose="02020603050405020304" pitchFamily="18" charset="0"/>
                        </a:rPr>
                        <a:t>Plays swings at home and at park</a:t>
                      </a:r>
                      <a:endParaRPr lang="en-IN"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723326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SELECTION OF ANNUAL GOALS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The annual goal or the year plan is made based on his current level of performance , the strength and weaknesses shown in the functional assessment.</a:t>
            </a:r>
          </a:p>
          <a:p>
            <a:r>
              <a:rPr lang="en-IN" dirty="0" smtClean="0">
                <a:latin typeface="Times New Roman" panose="02020603050405020304" pitchFamily="18" charset="0"/>
                <a:cs typeface="Times New Roman" panose="02020603050405020304" pitchFamily="18" charset="0"/>
              </a:rPr>
              <a:t>Following are the annual goals selected for the child to learn</a:t>
            </a:r>
          </a:p>
          <a:p>
            <a:r>
              <a:rPr lang="en-IN" dirty="0" smtClean="0">
                <a:latin typeface="Times New Roman" panose="02020603050405020304" pitchFamily="18" charset="0"/>
                <a:cs typeface="Times New Roman" panose="02020603050405020304" pitchFamily="18" charset="0"/>
              </a:rPr>
              <a:t>To enhance his toilet skills</a:t>
            </a:r>
          </a:p>
          <a:p>
            <a:r>
              <a:rPr lang="en-IN" dirty="0" smtClean="0">
                <a:latin typeface="Times New Roman" panose="02020603050405020304" pitchFamily="18" charset="0"/>
                <a:cs typeface="Times New Roman" panose="02020603050405020304" pitchFamily="18" charset="0"/>
              </a:rPr>
              <a:t>To enhance his dressing skill</a:t>
            </a:r>
          </a:p>
          <a:p>
            <a:r>
              <a:rPr lang="en-IN" dirty="0" smtClean="0">
                <a:latin typeface="Times New Roman" panose="02020603050405020304" pitchFamily="18" charset="0"/>
                <a:cs typeface="Times New Roman" panose="02020603050405020304" pitchFamily="18" charset="0"/>
              </a:rPr>
              <a:t>To enhance his brushing skills</a:t>
            </a:r>
          </a:p>
          <a:p>
            <a:r>
              <a:rPr lang="en-IN" dirty="0" smtClean="0">
                <a:latin typeface="Times New Roman" panose="02020603050405020304" pitchFamily="18" charset="0"/>
                <a:cs typeface="Times New Roman" panose="02020603050405020304" pitchFamily="18" charset="0"/>
              </a:rPr>
              <a:t>To enhance his functional academic skills</a:t>
            </a:r>
          </a:p>
          <a:p>
            <a:r>
              <a:rPr lang="en-IN" dirty="0" smtClean="0">
                <a:latin typeface="Times New Roman" panose="02020603050405020304" pitchFamily="18" charset="0"/>
                <a:cs typeface="Times New Roman" panose="02020603050405020304" pitchFamily="18" charset="0"/>
              </a:rPr>
              <a:t>To enhance his communication skills</a:t>
            </a:r>
          </a:p>
          <a:p>
            <a:r>
              <a:rPr lang="en-IN" dirty="0" smtClean="0">
                <a:latin typeface="Times New Roman" panose="02020603050405020304" pitchFamily="18" charset="0"/>
                <a:cs typeface="Times New Roman" panose="02020603050405020304" pitchFamily="18" charset="0"/>
              </a:rPr>
              <a:t>To enhance age appropriate occupational skills. </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926287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latin typeface="Times New Roman" panose="02020603050405020304" pitchFamily="18" charset="0"/>
                <a:cs typeface="Times New Roman" panose="02020603050405020304" pitchFamily="18" charset="0"/>
              </a:rPr>
              <a:t>SELECTION OF OBJECTIVES FOR THE CHILD TO LEARN IN THE FIRST QUARTER</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anose="02020603050405020304" pitchFamily="18" charset="0"/>
                <a:cs typeface="Times New Roman" panose="02020603050405020304" pitchFamily="18" charset="0"/>
              </a:rPr>
              <a:t>The objectives are framed from the annual goal for the child to learn for a period of 3 months.</a:t>
            </a:r>
          </a:p>
          <a:p>
            <a:r>
              <a:rPr lang="en-IN" dirty="0" smtClean="0">
                <a:latin typeface="Times New Roman" panose="02020603050405020304" pitchFamily="18" charset="0"/>
                <a:cs typeface="Times New Roman" panose="02020603050405020304" pitchFamily="18" charset="0"/>
              </a:rPr>
              <a:t>Given below some of the Objectives are selected for he child to learn during this quarter</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indicate his toilet needs.</a:t>
            </a:r>
          </a:p>
          <a:p>
            <a:r>
              <a:rPr lang="en-IN" dirty="0" smtClean="0">
                <a:latin typeface="Times New Roman" panose="02020603050405020304" pitchFamily="18" charset="0"/>
                <a:cs typeface="Times New Roman" panose="02020603050405020304" pitchFamily="18" charset="0"/>
              </a:rPr>
              <a:t>To identify 5 vegetables in the functional usage </a:t>
            </a:r>
          </a:p>
          <a:p>
            <a:r>
              <a:rPr lang="en-IN" dirty="0" smtClean="0">
                <a:latin typeface="Times New Roman" panose="02020603050405020304" pitchFamily="18" charset="0"/>
                <a:cs typeface="Times New Roman" panose="02020603050405020304" pitchFamily="18" charset="0"/>
              </a:rPr>
              <a:t>To play cooperatively with two or more children </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These objectives are needs to be stated very specifically for the child to perform</a:t>
            </a:r>
          </a:p>
          <a:p>
            <a:r>
              <a:rPr lang="en-IN" dirty="0" smtClean="0">
                <a:latin typeface="Times New Roman" panose="02020603050405020304" pitchFamily="18" charset="0"/>
                <a:cs typeface="Times New Roman" panose="02020603050405020304" pitchFamily="18" charset="0"/>
              </a:rPr>
              <a:t>Justification also needs to be given upon selecting the goal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6617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STATEMENT AND NATURE OF OBJECTIVES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IN" dirty="0" smtClean="0">
                <a:latin typeface="Times New Roman" panose="02020603050405020304" pitchFamily="18" charset="0"/>
                <a:cs typeface="Times New Roman" panose="02020603050405020304" pitchFamily="18" charset="0"/>
              </a:rPr>
              <a:t>The objective needs to be stated very specifically with the components of the Content , Condition , Criteria and Duration</a:t>
            </a:r>
          </a:p>
          <a:p>
            <a:pPr marL="0" indent="0">
              <a:buNone/>
            </a:pPr>
            <a:r>
              <a:rPr lang="en-IN" dirty="0" smtClean="0">
                <a:latin typeface="Times New Roman" panose="02020603050405020304" pitchFamily="18" charset="0"/>
                <a:cs typeface="Times New Roman" panose="02020603050405020304" pitchFamily="18" charset="0"/>
              </a:rPr>
              <a:t>It also follow the guidelines of SMART : Specific , Measurable , Achievable , Realistic with in the  Time limit </a:t>
            </a:r>
          </a:p>
          <a:p>
            <a:pPr marL="0" indent="0">
              <a:buNone/>
            </a:pPr>
            <a:r>
              <a:rPr lang="en-IN" dirty="0" smtClean="0">
                <a:latin typeface="Times New Roman" panose="02020603050405020304" pitchFamily="18" charset="0"/>
                <a:cs typeface="Times New Roman" panose="02020603050405020304" pitchFamily="18" charset="0"/>
              </a:rPr>
              <a:t>Example</a:t>
            </a:r>
          </a:p>
          <a:p>
            <a:pPr marL="0" indent="0">
              <a:buNone/>
            </a:pPr>
            <a:r>
              <a:rPr lang="en-IN" dirty="0" smtClean="0">
                <a:latin typeface="Times New Roman" panose="02020603050405020304" pitchFamily="18" charset="0"/>
                <a:cs typeface="Times New Roman" panose="02020603050405020304" pitchFamily="18" charset="0"/>
              </a:rPr>
              <a:t>Objective: To identify the 3 vegetables in the functional situation ( Potato , tomato and ladies finger)</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Statement: </a:t>
            </a:r>
            <a:r>
              <a:rPr lang="en-IN" b="1" dirty="0" smtClean="0">
                <a:latin typeface="Times New Roman" panose="02020603050405020304" pitchFamily="18" charset="0"/>
                <a:cs typeface="Times New Roman" panose="02020603050405020304" pitchFamily="18" charset="0"/>
              </a:rPr>
              <a:t>When </a:t>
            </a:r>
            <a:r>
              <a:rPr lang="en-IN" b="1" dirty="0" err="1" smtClean="0">
                <a:latin typeface="Times New Roman" panose="02020603050405020304" pitchFamily="18" charset="0"/>
                <a:cs typeface="Times New Roman" panose="02020603050405020304" pitchFamily="18" charset="0"/>
              </a:rPr>
              <a:t>Kavi</a:t>
            </a:r>
            <a:r>
              <a:rPr lang="en-IN" b="1" dirty="0" smtClean="0">
                <a:latin typeface="Times New Roman" panose="02020603050405020304" pitchFamily="18" charset="0"/>
                <a:cs typeface="Times New Roman" panose="02020603050405020304" pitchFamily="18" charset="0"/>
              </a:rPr>
              <a:t> is taken to the vegetable shop (Condition)</a:t>
            </a:r>
            <a:r>
              <a:rPr lang="en-IN" dirty="0" smtClean="0">
                <a:latin typeface="Times New Roman" panose="02020603050405020304" pitchFamily="18" charset="0"/>
                <a:cs typeface="Times New Roman" panose="02020603050405020304" pitchFamily="18" charset="0"/>
              </a:rPr>
              <a:t> , he has </a:t>
            </a:r>
            <a:r>
              <a:rPr lang="en-IN" b="1" dirty="0" smtClean="0">
                <a:latin typeface="Times New Roman" panose="02020603050405020304" pitchFamily="18" charset="0"/>
                <a:cs typeface="Times New Roman" panose="02020603050405020304" pitchFamily="18" charset="0"/>
              </a:rPr>
              <a:t>to identify 3 vegetables such as potato , tomato and ladies finger (Content) </a:t>
            </a:r>
            <a:r>
              <a:rPr lang="en-IN" dirty="0" smtClean="0">
                <a:latin typeface="Times New Roman" panose="02020603050405020304" pitchFamily="18" charset="0"/>
                <a:cs typeface="Times New Roman" panose="02020603050405020304" pitchFamily="18" charset="0"/>
              </a:rPr>
              <a:t> with </a:t>
            </a:r>
            <a:r>
              <a:rPr lang="en-IN" b="1" dirty="0" smtClean="0">
                <a:latin typeface="Times New Roman" panose="02020603050405020304" pitchFamily="18" charset="0"/>
                <a:cs typeface="Times New Roman" panose="02020603050405020304" pitchFamily="18" charset="0"/>
              </a:rPr>
              <a:t>80% accuracy</a:t>
            </a:r>
            <a:r>
              <a:rPr lang="en-IN" dirty="0" smtClean="0">
                <a:latin typeface="Times New Roman" panose="02020603050405020304" pitchFamily="18" charset="0"/>
                <a:cs typeface="Times New Roman" panose="02020603050405020304" pitchFamily="18" charset="0"/>
              </a:rPr>
              <a:t>  (Criteria) over a </a:t>
            </a:r>
            <a:r>
              <a:rPr lang="en-IN" b="1" dirty="0" smtClean="0">
                <a:latin typeface="Times New Roman" panose="02020603050405020304" pitchFamily="18" charset="0"/>
                <a:cs typeface="Times New Roman" panose="02020603050405020304" pitchFamily="18" charset="0"/>
              </a:rPr>
              <a:t>period of 3 month (Duration) </a:t>
            </a:r>
            <a:r>
              <a:rPr lang="en-IN" dirty="0" smtClean="0">
                <a:latin typeface="Times New Roman" panose="02020603050405020304" pitchFamily="18" charset="0"/>
                <a:cs typeface="Times New Roman" panose="02020603050405020304" pitchFamily="18" charset="0"/>
              </a:rPr>
              <a:t>of training</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The teaching procedure needs to be clearly written with , teaching methods ,  teaching strategies , techniques and the materials , environment in which the activities are to be conducted.</a:t>
            </a:r>
          </a:p>
          <a:p>
            <a:pPr marL="0" indent="0">
              <a:buNone/>
            </a:pPr>
            <a:endParaRPr lang="en-IN" dirty="0"/>
          </a:p>
        </p:txBody>
      </p:sp>
    </p:spTree>
    <p:extLst>
      <p:ext uri="{BB962C8B-B14F-4D97-AF65-F5344CB8AC3E}">
        <p14:creationId xmlns:p14="http://schemas.microsoft.com/office/powerpoint/2010/main" val="3915894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TEACHING PROCEDURE INCLUDES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IN" dirty="0" smtClean="0">
                <a:latin typeface="Times New Roman" panose="02020603050405020304" pitchFamily="18" charset="0"/>
                <a:cs typeface="Times New Roman" panose="02020603050405020304" pitchFamily="18" charset="0"/>
              </a:rPr>
              <a:t>The methods and approaches of teaching (chid centres/ activities / holistic)</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teaching strategies and techniques  ( Task Analysis , Reinforcement , modelling , shaping , chaining , prompting &amp; fading )</a:t>
            </a:r>
          </a:p>
          <a:p>
            <a:pPr marL="0" indent="0">
              <a:buNone/>
            </a:pPr>
            <a:r>
              <a:rPr lang="en-IN" dirty="0" smtClean="0">
                <a:latin typeface="Times New Roman" panose="02020603050405020304" pitchFamily="18" charset="0"/>
                <a:cs typeface="Times New Roman" panose="02020603050405020304" pitchFamily="18" charset="0"/>
              </a:rPr>
              <a:t> </a:t>
            </a:r>
          </a:p>
          <a:p>
            <a:r>
              <a:rPr lang="en-IN" dirty="0" smtClean="0">
                <a:latin typeface="Times New Roman" panose="02020603050405020304" pitchFamily="18" charset="0"/>
                <a:cs typeface="Times New Roman" panose="02020603050405020304" pitchFamily="18" charset="0"/>
              </a:rPr>
              <a:t>The materials  ( Concrete materials , semi concrete martials , abstract materials like , use of assistive devices , ICT  and assistive technologies ) </a:t>
            </a:r>
          </a:p>
          <a:p>
            <a:pPr marL="0" indent="0">
              <a:buNone/>
            </a:pPr>
            <a:r>
              <a:rPr lang="en-IN" dirty="0" smtClean="0">
                <a:latin typeface="Times New Roman" panose="02020603050405020304" pitchFamily="18" charset="0"/>
                <a:cs typeface="Times New Roman" panose="02020603050405020304" pitchFamily="18" charset="0"/>
              </a:rPr>
              <a:t> </a:t>
            </a:r>
          </a:p>
          <a:p>
            <a:r>
              <a:rPr lang="en-IN" dirty="0" smtClean="0">
                <a:latin typeface="Times New Roman" panose="02020603050405020304" pitchFamily="18" charset="0"/>
                <a:cs typeface="Times New Roman" panose="02020603050405020304" pitchFamily="18" charset="0"/>
              </a:rPr>
              <a:t>The environment (Class room , home , play area &amp; community)</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best practices used for the child to learn the objectives</a:t>
            </a:r>
          </a:p>
          <a:p>
            <a:endParaRPr lang="en-IN" dirty="0"/>
          </a:p>
        </p:txBody>
      </p:sp>
    </p:spTree>
    <p:extLst>
      <p:ext uri="{BB962C8B-B14F-4D97-AF65-F5344CB8AC3E}">
        <p14:creationId xmlns:p14="http://schemas.microsoft.com/office/powerpoint/2010/main" val="3012475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CONTENTS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Concept of IEP</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Purpose</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IEP team</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Process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Model case study (hypothetical) </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69124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EVALUATION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Monitoring the program at regular interval or periodically through Formative and summative evaluation</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get the feed back of the performance on set criterial for the individual</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To decide upon the progress whether to continue or modify or to select next higher level of objective for the child to learn.</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evaluation may be reported either quantitatively and or qualitatively</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67511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IEP RELATED OTHR SERVICES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r>
              <a:rPr lang="en-IN" dirty="0" smtClean="0">
                <a:latin typeface="Times New Roman" panose="02020603050405020304" pitchFamily="18" charset="0"/>
                <a:cs typeface="Times New Roman" panose="02020603050405020304" pitchFamily="18" charset="0"/>
              </a:rPr>
              <a:t>Occupational Therapy</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Physio therapy</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Speech , Language and Commination therapy</a:t>
            </a:r>
          </a:p>
          <a:p>
            <a:r>
              <a:rPr lang="en-IN" dirty="0" smtClean="0">
                <a:latin typeface="Times New Roman" panose="02020603050405020304" pitchFamily="18" charset="0"/>
                <a:cs typeface="Times New Roman" panose="02020603050405020304" pitchFamily="18" charset="0"/>
              </a:rPr>
              <a:t> </a:t>
            </a:r>
          </a:p>
          <a:p>
            <a:r>
              <a:rPr lang="en-IN" dirty="0" smtClean="0">
                <a:latin typeface="Times New Roman" panose="02020603050405020304" pitchFamily="18" charset="0"/>
                <a:cs typeface="Times New Roman" panose="02020603050405020304" pitchFamily="18" charset="0"/>
              </a:rPr>
              <a:t>Prosthetic and Orthotic services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Psychologist</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Use of Technology</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Transport  and other services</a:t>
            </a:r>
          </a:p>
          <a:p>
            <a:endParaRPr lang="en-IN" dirty="0"/>
          </a:p>
        </p:txBody>
      </p:sp>
    </p:spTree>
    <p:extLst>
      <p:ext uri="{BB962C8B-B14F-4D97-AF65-F5344CB8AC3E}">
        <p14:creationId xmlns:p14="http://schemas.microsoft.com/office/powerpoint/2010/main" val="28360475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REFERENCES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Federal </a:t>
            </a:r>
            <a:r>
              <a:rPr lang="en-IN" dirty="0">
                <a:latin typeface="Times New Roman" panose="02020603050405020304" pitchFamily="18" charset="0"/>
                <a:cs typeface="Times New Roman" panose="02020603050405020304" pitchFamily="18" charset="0"/>
              </a:rPr>
              <a:t>Act PL 94-142 </a:t>
            </a:r>
            <a:r>
              <a:rPr lang="en-IN" dirty="0" smtClean="0">
                <a:latin typeface="Times New Roman" panose="02020603050405020304" pitchFamily="18" charset="0"/>
                <a:cs typeface="Times New Roman" panose="02020603050405020304" pitchFamily="18" charset="0"/>
              </a:rPr>
              <a:t>.Education For All (1995</a:t>
            </a:r>
            <a:r>
              <a:rPr lang="en-IN" dirty="0">
                <a:latin typeface="Times New Roman" panose="02020603050405020304" pitchFamily="18" charset="0"/>
                <a:cs typeface="Times New Roman" panose="02020603050405020304" pitchFamily="18" charset="0"/>
              </a:rPr>
              <a:t>) . United </a:t>
            </a:r>
            <a:r>
              <a:rPr lang="en-IN" dirty="0" smtClean="0">
                <a:latin typeface="Times New Roman" panose="02020603050405020304" pitchFamily="18" charset="0"/>
                <a:cs typeface="Times New Roman" panose="02020603050405020304" pitchFamily="18" charset="0"/>
              </a:rPr>
              <a:t>States.</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Individuals with Disability Education Act (2004</a:t>
            </a:r>
            <a:r>
              <a:rPr lang="en-IN" dirty="0">
                <a:latin typeface="Times New Roman" panose="02020603050405020304" pitchFamily="18" charset="0"/>
                <a:cs typeface="Times New Roman" panose="02020603050405020304" pitchFamily="18" charset="0"/>
              </a:rPr>
              <a:t>) United </a:t>
            </a:r>
            <a:r>
              <a:rPr lang="en-IN" dirty="0" smtClean="0">
                <a:latin typeface="Times New Roman" panose="02020603050405020304" pitchFamily="18" charset="0"/>
                <a:cs typeface="Times New Roman" panose="02020603050405020304" pitchFamily="18" charset="0"/>
              </a:rPr>
              <a:t>States. </a:t>
            </a:r>
          </a:p>
          <a:p>
            <a:pPr marL="0" indent="0">
              <a:buNone/>
            </a:pPr>
            <a:r>
              <a:rPr lang="en-IN" dirty="0" smtClean="0">
                <a:latin typeface="Times New Roman" panose="02020603050405020304" pitchFamily="18" charset="0"/>
                <a:cs typeface="Times New Roman" panose="02020603050405020304" pitchFamily="18" charset="0"/>
              </a:rPr>
              <a:t> </a:t>
            </a:r>
          </a:p>
          <a:p>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Office of Special Education Program (</a:t>
            </a:r>
            <a:r>
              <a:rPr lang="en-IN" dirty="0">
                <a:latin typeface="Times New Roman" panose="02020603050405020304" pitchFamily="18" charset="0"/>
                <a:cs typeface="Times New Roman" panose="02020603050405020304" pitchFamily="18" charset="0"/>
              </a:rPr>
              <a:t>2019). United </a:t>
            </a:r>
            <a:r>
              <a:rPr lang="en-IN" dirty="0" smtClean="0">
                <a:latin typeface="Times New Roman" panose="02020603050405020304" pitchFamily="18" charset="0"/>
                <a:cs typeface="Times New Roman" panose="02020603050405020304" pitchFamily="18" charset="0"/>
              </a:rPr>
              <a:t>States.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17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IEP</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Individualizes Educational Program</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3186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DRIVING FORCE TO WRITE IEP</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PL 94-142</a:t>
            </a:r>
          </a:p>
          <a:p>
            <a:r>
              <a:rPr lang="en-IN" dirty="0" smtClean="0">
                <a:latin typeface="Times New Roman" panose="02020603050405020304" pitchFamily="18" charset="0"/>
                <a:cs typeface="Times New Roman" panose="02020603050405020304" pitchFamily="18" charset="0"/>
              </a:rPr>
              <a:t>IDEA</a:t>
            </a:r>
          </a:p>
          <a:p>
            <a:r>
              <a:rPr lang="en-IN" dirty="0" smtClean="0">
                <a:latin typeface="Times New Roman" panose="02020603050405020304" pitchFamily="18" charset="0"/>
                <a:cs typeface="Times New Roman" panose="02020603050405020304" pitchFamily="18" charset="0"/>
              </a:rPr>
              <a:t>UNCRPD</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58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INDIVIDUALIZED EDUCATIONAL PROGRAM</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It is a document written by the professionals with the consultation of parents to provide appropriate service to persons with debilities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Document  or the record created for the individual with disabilities to provide appropriate service by the professionals. The professionals certainly include the parents in this process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6503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latin typeface="Times New Roman" panose="02020603050405020304" pitchFamily="18" charset="0"/>
                <a:cs typeface="Times New Roman" panose="02020603050405020304" pitchFamily="18" charset="0"/>
              </a:rPr>
              <a:t>SERVICES MAY BE REQUIRED FOR PERSONS WITH DISABILITIES IN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Excluded Education Program, Segregated Education Program , Integrated Education Program or Inclusive Education Program </a:t>
            </a:r>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Parent &amp; family training program – Parents as co-teacher </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Related </a:t>
            </a:r>
            <a:r>
              <a:rPr lang="en-IN" dirty="0" smtClean="0">
                <a:latin typeface="Times New Roman" panose="02020603050405020304" pitchFamily="18" charset="0"/>
                <a:cs typeface="Times New Roman" panose="02020603050405020304" pitchFamily="18" charset="0"/>
              </a:rPr>
              <a:t>services like Therapeutic , medical and other related services </a:t>
            </a:r>
          </a:p>
          <a:p>
            <a:r>
              <a:rPr lang="en-IN" dirty="0" smtClean="0">
                <a:latin typeface="Times New Roman" panose="02020603050405020304" pitchFamily="18" charset="0"/>
                <a:cs typeface="Times New Roman" panose="02020603050405020304" pitchFamily="18" charset="0"/>
              </a:rPr>
              <a:t>UDL - modification and accommodation</a:t>
            </a:r>
          </a:p>
          <a:p>
            <a:r>
              <a:rPr lang="en-IN" dirty="0" smtClean="0">
                <a:latin typeface="Times New Roman" panose="02020603050405020304" pitchFamily="18" charset="0"/>
                <a:cs typeface="Times New Roman" panose="02020603050405020304" pitchFamily="18" charset="0"/>
              </a:rPr>
              <a:t>Supplementary </a:t>
            </a:r>
            <a:r>
              <a:rPr lang="en-IN" dirty="0">
                <a:latin typeface="Times New Roman" panose="02020603050405020304" pitchFamily="18" charset="0"/>
                <a:cs typeface="Times New Roman" panose="02020603050405020304" pitchFamily="18" charset="0"/>
              </a:rPr>
              <a:t>aids and </a:t>
            </a:r>
            <a:r>
              <a:rPr lang="en-IN" dirty="0" smtClean="0">
                <a:latin typeface="Times New Roman" panose="02020603050405020304" pitchFamily="18" charset="0"/>
                <a:cs typeface="Times New Roman" panose="02020603050405020304" pitchFamily="18" charset="0"/>
              </a:rPr>
              <a:t>services  including the Assistive Technology</a:t>
            </a:r>
          </a:p>
          <a:p>
            <a:r>
              <a:rPr lang="en-IN" dirty="0" smtClean="0">
                <a:latin typeface="Times New Roman" panose="02020603050405020304" pitchFamily="18" charset="0"/>
                <a:cs typeface="Times New Roman" panose="02020603050405020304" pitchFamily="18" charset="0"/>
              </a:rPr>
              <a:t>Creation of necessary support system </a:t>
            </a:r>
          </a:p>
          <a:p>
            <a:r>
              <a:rPr lang="en-IN" dirty="0" smtClean="0">
                <a:latin typeface="Times New Roman" panose="02020603050405020304" pitchFamily="18" charset="0"/>
                <a:cs typeface="Times New Roman" panose="02020603050405020304" pitchFamily="18" charset="0"/>
              </a:rPr>
              <a:t>Resource room  and the necessary resources for learning  (accessible library)</a:t>
            </a:r>
          </a:p>
          <a:p>
            <a:r>
              <a:rPr lang="en-IN" dirty="0" smtClean="0">
                <a:latin typeface="Times New Roman" panose="02020603050405020304" pitchFamily="18" charset="0"/>
                <a:cs typeface="Times New Roman" panose="02020603050405020304" pitchFamily="18" charset="0"/>
              </a:rPr>
              <a:t>Support program</a:t>
            </a:r>
            <a:endParaRPr lang="en-IN" dirty="0">
              <a:latin typeface="Times New Roman" panose="02020603050405020304" pitchFamily="18" charset="0"/>
              <a:cs typeface="Times New Roman" panose="02020603050405020304" pitchFamily="18" charset="0"/>
            </a:endParaRPr>
          </a:p>
          <a:p>
            <a:endParaRPr lang="en-IN" dirty="0"/>
          </a:p>
          <a:p>
            <a:endParaRPr lang="en-IN" dirty="0"/>
          </a:p>
          <a:p>
            <a:endParaRPr lang="en-IN" dirty="0"/>
          </a:p>
        </p:txBody>
      </p:sp>
    </p:spTree>
    <p:extLst>
      <p:ext uri="{BB962C8B-B14F-4D97-AF65-F5344CB8AC3E}">
        <p14:creationId xmlns:p14="http://schemas.microsoft.com/office/powerpoint/2010/main" val="1464558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PURPOSES OF IEP</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For decision making to provide the necessary services </a:t>
            </a:r>
          </a:p>
          <a:p>
            <a:r>
              <a:rPr lang="en-IN" dirty="0" smtClean="0">
                <a:latin typeface="Times New Roman" panose="02020603050405020304" pitchFamily="18" charset="0"/>
                <a:cs typeface="Times New Roman" panose="02020603050405020304" pitchFamily="18" charset="0"/>
              </a:rPr>
              <a:t>Placement at the appropriate level</a:t>
            </a:r>
          </a:p>
          <a:p>
            <a:r>
              <a:rPr lang="en-IN" dirty="0" smtClean="0">
                <a:latin typeface="Times New Roman" panose="02020603050405020304" pitchFamily="18" charset="0"/>
                <a:cs typeface="Times New Roman" panose="02020603050405020304" pitchFamily="18" charset="0"/>
              </a:rPr>
              <a:t>To provide follow up services by referring the document</a:t>
            </a:r>
          </a:p>
          <a:p>
            <a:r>
              <a:rPr lang="en-IN" dirty="0" smtClean="0">
                <a:latin typeface="Times New Roman" panose="02020603050405020304" pitchFamily="18" charset="0"/>
                <a:cs typeface="Times New Roman" panose="02020603050405020304" pitchFamily="18" charset="0"/>
              </a:rPr>
              <a:t>To create necessary support for learning</a:t>
            </a:r>
          </a:p>
          <a:p>
            <a:r>
              <a:rPr lang="en-IN" dirty="0" smtClean="0">
                <a:latin typeface="Times New Roman" panose="02020603050405020304" pitchFamily="18" charset="0"/>
                <a:cs typeface="Times New Roman" panose="02020603050405020304" pitchFamily="18" charset="0"/>
              </a:rPr>
              <a:t>To arrange other related services like medical , therapeutic and psychological</a:t>
            </a:r>
          </a:p>
          <a:p>
            <a:r>
              <a:rPr lang="en-IN" dirty="0" smtClean="0">
                <a:latin typeface="Times New Roman" panose="02020603050405020304" pitchFamily="18" charset="0"/>
                <a:cs typeface="Times New Roman" panose="02020603050405020304" pitchFamily="18" charset="0"/>
              </a:rPr>
              <a:t>To integrate and work with other department  </a:t>
            </a:r>
          </a:p>
          <a:p>
            <a:r>
              <a:rPr lang="en-IN" dirty="0" smtClean="0">
                <a:latin typeface="Times New Roman" panose="02020603050405020304" pitchFamily="18" charset="0"/>
                <a:cs typeface="Times New Roman" panose="02020603050405020304" pitchFamily="18" charset="0"/>
              </a:rPr>
              <a:t>To communicate the parents </a:t>
            </a:r>
          </a:p>
          <a:p>
            <a:r>
              <a:rPr lang="en-IN" dirty="0" smtClean="0">
                <a:latin typeface="Times New Roman" panose="02020603050405020304" pitchFamily="18" charset="0"/>
                <a:cs typeface="Times New Roman" panose="02020603050405020304" pitchFamily="18" charset="0"/>
              </a:rPr>
              <a:t>To communicate the department</a:t>
            </a:r>
          </a:p>
          <a:p>
            <a:r>
              <a:rPr lang="en-IN" dirty="0" smtClean="0">
                <a:latin typeface="Times New Roman" panose="02020603050405020304" pitchFamily="18" charset="0"/>
                <a:cs typeface="Times New Roman" panose="02020603050405020304" pitchFamily="18" charset="0"/>
              </a:rPr>
              <a:t>To communicate at policy level</a:t>
            </a:r>
          </a:p>
          <a:p>
            <a:endParaRPr lang="en-IN" dirty="0"/>
          </a:p>
        </p:txBody>
      </p:sp>
    </p:spTree>
    <p:extLst>
      <p:ext uri="{BB962C8B-B14F-4D97-AF65-F5344CB8AC3E}">
        <p14:creationId xmlns:p14="http://schemas.microsoft.com/office/powerpoint/2010/main" val="4253283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PROCESS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r>
              <a:rPr lang="en-IN" dirty="0" smtClean="0">
                <a:latin typeface="Times New Roman" panose="02020603050405020304" pitchFamily="18" charset="0"/>
                <a:cs typeface="Times New Roman" panose="02020603050405020304" pitchFamily="18" charset="0"/>
              </a:rPr>
              <a:t>Screening , Referral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Assessment: and reporting the current level of functioning</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Planning : the annual goals and Short tem objectives –instructional methods and strategies , TLM and other supports for teaching  , accommodation , program modification and support  for school personal</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Implementation: Creating opportunity for participation in the educational and other related activities , Consideration of LRE , Extended School Year Service</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Evaluation: Monitoring the progress of ongoing program </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Review / feed back ,considerations of feed back and continue the process </a:t>
            </a:r>
          </a:p>
          <a:p>
            <a:endParaRPr lang="en-IN" dirty="0" smtClean="0"/>
          </a:p>
          <a:p>
            <a:endParaRPr lang="en-IN" dirty="0" smtClean="0"/>
          </a:p>
          <a:p>
            <a:endParaRPr lang="en-IN" dirty="0"/>
          </a:p>
        </p:txBody>
      </p:sp>
    </p:spTree>
    <p:extLst>
      <p:ext uri="{BB962C8B-B14F-4D97-AF65-F5344CB8AC3E}">
        <p14:creationId xmlns:p14="http://schemas.microsoft.com/office/powerpoint/2010/main" val="1210386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769</TotalTime>
  <Words>2354</Words>
  <Application>Microsoft Office PowerPoint</Application>
  <PresentationFormat>Widescreen</PresentationFormat>
  <Paragraphs>258</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Times New Roman</vt:lpstr>
      <vt:lpstr>Trebuchet MS</vt:lpstr>
      <vt:lpstr>Wingdings 3</vt:lpstr>
      <vt:lpstr>Facet</vt:lpstr>
      <vt:lpstr>INDIVIDUALIZED EDUCATION PROGRAM (IEP)</vt:lpstr>
      <vt:lpstr>TNTEU , B.Ed –SPECIAL EDUCATION PROGRAM</vt:lpstr>
      <vt:lpstr>CONTENTS </vt:lpstr>
      <vt:lpstr>IEP</vt:lpstr>
      <vt:lpstr>DRIVING FORCE TO WRITE IEP</vt:lpstr>
      <vt:lpstr>INDIVIDUALIZED EDUCATIONAL PROGRAM</vt:lpstr>
      <vt:lpstr>SERVICES MAY BE REQUIRED FOR PERSONS WITH DISABILITIES IN </vt:lpstr>
      <vt:lpstr>PURPOSES OF IEP</vt:lpstr>
      <vt:lpstr>PROCESS</vt:lpstr>
      <vt:lpstr>PROFESSIONALS INVOLVED IN DEVELOPING IEP </vt:lpstr>
      <vt:lpstr>TEAM MEMBERS</vt:lpstr>
      <vt:lpstr>A HYPOTHETICAL DOCUMENT OF A CASE STUDY TO DEVELOP , IMPLEMENT AND EVALUATE IEP </vt:lpstr>
      <vt:lpstr>HISTORY OF THE CHILD</vt:lpstr>
      <vt:lpstr>HISTORY OF THE CHILD</vt:lpstr>
      <vt:lpstr>HISTORY OF THE CHILD</vt:lpstr>
      <vt:lpstr>MULTIDISCIPLINARY TEAM ASSESSMENT AND EVALAUTION FOR ELIGIBILITY TO RECEIVE SPECIAL EDUCATION PROGRAM</vt:lpstr>
      <vt:lpstr>MULTIDISCIPLINARY TEAM ASSESSMENT AND EVALAUTION FOR ELIGIBILITY TO RECEIVE SPECIAL EDUCATION PROGRAM</vt:lpstr>
      <vt:lpstr>MULTIDISCIPLINARY TEAM ASSESSMENT AND EVALAUTION FOR ELIGIBILITY TO RECEIVE SPECIAL EDUCATION PROGRAM</vt:lpstr>
      <vt:lpstr>MULTIDISCIPLINARY TEAM ASSESSMENT AND EVALAUTION FOR ELIGIBILITY TO RECEIVE SPECIAL EDUCATION PROGRAM</vt:lpstr>
      <vt:lpstr>DIAGNOSIS, ELIGIBILITY AND DECISION TO DEVELOP IEP</vt:lpstr>
      <vt:lpstr>DETAIL ASSESSMENT , PROGRAM PLANNING AND EVALUATION (FEEDBACK) TO REVIEW THE PLAN</vt:lpstr>
      <vt:lpstr>DETAIL ASSESSMENT , PROGRAM PLANNING AND EVALUATION (FEEDBACK) TO REVIEW THE PLAN</vt:lpstr>
      <vt:lpstr>SPECIAL EDUCATION ASSESSMENT , PROGRAM PLANNING AND EVALUATION</vt:lpstr>
      <vt:lpstr>ASSESSMENT TOOL: FUNCTIONAL ASSESSMENT</vt:lpstr>
      <vt:lpstr>ASSESSMENT TOOL: FUNCTIONAL ASSESSMENT</vt:lpstr>
      <vt:lpstr>SELECTION OF ANNUAL GOALS</vt:lpstr>
      <vt:lpstr>SELECTION OF OBJECTIVES FOR THE CHILD TO LEARN IN THE FIRST QUARTER</vt:lpstr>
      <vt:lpstr>STATEMENT AND NATURE OF OBJECTIVES</vt:lpstr>
      <vt:lpstr>TEACHING PROCEDURE INCLUDES</vt:lpstr>
      <vt:lpstr>EVALUATION</vt:lpstr>
      <vt:lpstr>IEP RELATED OTHR SERVICES </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IEP</dc:title>
  <dc:creator>Priya_kamaraj</dc:creator>
  <cp:lastModifiedBy>Priya_kamaraj</cp:lastModifiedBy>
  <cp:revision>114</cp:revision>
  <dcterms:created xsi:type="dcterms:W3CDTF">2020-04-22T03:57:47Z</dcterms:created>
  <dcterms:modified xsi:type="dcterms:W3CDTF">2020-07-31T16:57:56Z</dcterms:modified>
</cp:coreProperties>
</file>